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notesMasterIdLst>
    <p:notesMasterId r:id="rId55"/>
  </p:notesMasterIdLst>
  <p:sldIdLst>
    <p:sldId id="256" r:id="rId2"/>
    <p:sldId id="257" r:id="rId3"/>
    <p:sldId id="309" r:id="rId4"/>
    <p:sldId id="260" r:id="rId5"/>
    <p:sldId id="273" r:id="rId6"/>
    <p:sldId id="308" r:id="rId7"/>
    <p:sldId id="310" r:id="rId8"/>
    <p:sldId id="311" r:id="rId9"/>
    <p:sldId id="312" r:id="rId10"/>
    <p:sldId id="307" r:id="rId11"/>
    <p:sldId id="274" r:id="rId12"/>
    <p:sldId id="276" r:id="rId13"/>
    <p:sldId id="277" r:id="rId14"/>
    <p:sldId id="313" r:id="rId15"/>
    <p:sldId id="299" r:id="rId16"/>
    <p:sldId id="300" r:id="rId17"/>
    <p:sldId id="301" r:id="rId18"/>
    <p:sldId id="302" r:id="rId19"/>
    <p:sldId id="303" r:id="rId20"/>
    <p:sldId id="304" r:id="rId21"/>
    <p:sldId id="278" r:id="rId22"/>
    <p:sldId id="279" r:id="rId23"/>
    <p:sldId id="280" r:id="rId24"/>
    <p:sldId id="258" r:id="rId25"/>
    <p:sldId id="264" r:id="rId26"/>
    <p:sldId id="262" r:id="rId27"/>
    <p:sldId id="259" r:id="rId28"/>
    <p:sldId id="305" r:id="rId29"/>
    <p:sldId id="272" r:id="rId30"/>
    <p:sldId id="314" r:id="rId31"/>
    <p:sldId id="306" r:id="rId32"/>
    <p:sldId id="315" r:id="rId33"/>
    <p:sldId id="265" r:id="rId34"/>
    <p:sldId id="266" r:id="rId35"/>
    <p:sldId id="267" r:id="rId36"/>
    <p:sldId id="268" r:id="rId37"/>
    <p:sldId id="269"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7"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67C9AF"/>
    <a:srgbClr val="8889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39" autoAdjust="0"/>
  </p:normalViewPr>
  <p:slideViewPr>
    <p:cSldViewPr snapToGrid="0">
      <p:cViewPr>
        <p:scale>
          <a:sx n="90" d="100"/>
          <a:sy n="90" d="100"/>
        </p:scale>
        <p:origin x="135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a:t>Ingresos por Cuatrimestre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spPr>
            <a:solidFill>
              <a:schemeClr val="accent1"/>
            </a:solidFill>
            <a:ln>
              <a:noFill/>
            </a:ln>
            <a:effectLst/>
          </c:spPr>
          <c:invertIfNegative val="0"/>
          <c:cat>
            <c:strRef>
              <c:f>Hoja1!$A$5:$A$8</c:f>
              <c:strCache>
                <c:ptCount val="4"/>
                <c:pt idx="0">
                  <c:v>Q1</c:v>
                </c:pt>
                <c:pt idx="1">
                  <c:v>Q2</c:v>
                </c:pt>
                <c:pt idx="2">
                  <c:v>Q3</c:v>
                </c:pt>
                <c:pt idx="3">
                  <c:v>Q4</c:v>
                </c:pt>
              </c:strCache>
            </c:strRef>
          </c:cat>
          <c:val>
            <c:numRef>
              <c:f>Hoja1!$B$5:$B$8</c:f>
              <c:numCache>
                <c:formatCode>General</c:formatCode>
                <c:ptCount val="4"/>
                <c:pt idx="0">
                  <c:v>8.1999999999999993</c:v>
                </c:pt>
                <c:pt idx="1">
                  <c:v>8.6</c:v>
                </c:pt>
                <c:pt idx="2">
                  <c:v>8.8000000000000007</c:v>
                </c:pt>
                <c:pt idx="3">
                  <c:v>9.1</c:v>
                </c:pt>
              </c:numCache>
            </c:numRef>
          </c:val>
          <c:extLst>
            <c:ext xmlns:c16="http://schemas.microsoft.com/office/drawing/2014/chart" uri="{C3380CC4-5D6E-409C-BE32-E72D297353CC}">
              <c16:uniqueId val="{00000000-17B2-4C26-9FD6-DF59F5E7710D}"/>
            </c:ext>
          </c:extLst>
        </c:ser>
        <c:dLbls>
          <c:showLegendKey val="0"/>
          <c:showVal val="0"/>
          <c:showCatName val="0"/>
          <c:showSerName val="0"/>
          <c:showPercent val="0"/>
          <c:showBubbleSize val="0"/>
        </c:dLbls>
        <c:gapWidth val="219"/>
        <c:overlap val="-27"/>
        <c:axId val="239985408"/>
        <c:axId val="239983168"/>
      </c:barChart>
      <c:catAx>
        <c:axId val="2399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239983168"/>
        <c:crosses val="autoZero"/>
        <c:auto val="1"/>
        <c:lblAlgn val="ctr"/>
        <c:lblOffset val="100"/>
        <c:noMultiLvlLbl val="0"/>
      </c:catAx>
      <c:valAx>
        <c:axId val="239983168"/>
        <c:scaling>
          <c:orientation val="minMax"/>
          <c:min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239985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a:t>Ingresos por Cuatrimestre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spPr>
            <a:solidFill>
              <a:schemeClr val="accent1"/>
            </a:solidFill>
            <a:ln>
              <a:noFill/>
            </a:ln>
            <a:effectLst/>
          </c:spPr>
          <c:invertIfNegative val="0"/>
          <c:cat>
            <c:strRef>
              <c:f>Hoja1!$A$5:$A$8</c:f>
              <c:strCache>
                <c:ptCount val="4"/>
                <c:pt idx="0">
                  <c:v>Q1</c:v>
                </c:pt>
                <c:pt idx="1">
                  <c:v>Q2</c:v>
                </c:pt>
                <c:pt idx="2">
                  <c:v>Q3</c:v>
                </c:pt>
                <c:pt idx="3">
                  <c:v>Q4</c:v>
                </c:pt>
              </c:strCache>
            </c:strRef>
          </c:cat>
          <c:val>
            <c:numRef>
              <c:f>Hoja1!$B$5:$B$8</c:f>
              <c:numCache>
                <c:formatCode>General</c:formatCode>
                <c:ptCount val="4"/>
                <c:pt idx="0">
                  <c:v>8.1999999999999993</c:v>
                </c:pt>
                <c:pt idx="1">
                  <c:v>8.6</c:v>
                </c:pt>
                <c:pt idx="2">
                  <c:v>8.8000000000000007</c:v>
                </c:pt>
                <c:pt idx="3">
                  <c:v>9.1</c:v>
                </c:pt>
              </c:numCache>
            </c:numRef>
          </c:val>
          <c:extLst>
            <c:ext xmlns:c16="http://schemas.microsoft.com/office/drawing/2014/chart" uri="{C3380CC4-5D6E-409C-BE32-E72D297353CC}">
              <c16:uniqueId val="{00000000-4A5A-4EE2-AA26-927B85880867}"/>
            </c:ext>
          </c:extLst>
        </c:ser>
        <c:dLbls>
          <c:showLegendKey val="0"/>
          <c:showVal val="0"/>
          <c:showCatName val="0"/>
          <c:showSerName val="0"/>
          <c:showPercent val="0"/>
          <c:showBubbleSize val="0"/>
        </c:dLbls>
        <c:gapWidth val="219"/>
        <c:overlap val="-27"/>
        <c:axId val="239989328"/>
        <c:axId val="239989888"/>
      </c:barChart>
      <c:catAx>
        <c:axId val="239989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239989888"/>
        <c:crosses val="autoZero"/>
        <c:auto val="1"/>
        <c:lblAlgn val="ctr"/>
        <c:lblOffset val="100"/>
        <c:noMultiLvlLbl val="0"/>
      </c:catAx>
      <c:valAx>
        <c:axId val="23998988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239989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5E156-B666-49B8-8EC1-3D250FA909D1}" type="doc">
      <dgm:prSet loTypeId="urn:microsoft.com/office/officeart/2005/8/layout/pyramid1" loCatId="pyramid" qsTypeId="urn:microsoft.com/office/officeart/2005/8/quickstyle/simple1" qsCatId="simple" csTypeId="urn:microsoft.com/office/officeart/2005/8/colors/colorful5" csCatId="colorful" phldr="1"/>
      <dgm:spPr/>
    </dgm:pt>
    <dgm:pt modelId="{2E2316D9-E7A7-4D06-86BF-6D91DC3160AF}">
      <dgm:prSet phldrT="[Texto]" custT="1"/>
      <dgm:spPr/>
      <dgm:t>
        <a:bodyPr/>
        <a:lstStyle/>
        <a:p>
          <a:endParaRPr lang="es-ES" sz="2200" dirty="0" smtClean="0"/>
        </a:p>
        <a:p>
          <a:endParaRPr lang="es-ES" sz="2200" dirty="0" smtClean="0"/>
        </a:p>
        <a:p>
          <a:r>
            <a:rPr lang="es-ES" sz="1600" dirty="0" smtClean="0">
              <a:solidFill>
                <a:schemeClr val="bg1"/>
              </a:solidFill>
            </a:rPr>
            <a:t>CONOCIMIENTO</a:t>
          </a:r>
          <a:endParaRPr lang="es-ES" sz="1600" dirty="0">
            <a:solidFill>
              <a:schemeClr val="bg1"/>
            </a:solidFill>
          </a:endParaRPr>
        </a:p>
      </dgm:t>
    </dgm:pt>
    <dgm:pt modelId="{63053780-1FAC-422C-8B1A-EABFF2322D8B}" type="parTrans" cxnId="{07DC8992-E6BC-4A46-95C5-422DB41D84F4}">
      <dgm:prSet/>
      <dgm:spPr/>
      <dgm:t>
        <a:bodyPr/>
        <a:lstStyle/>
        <a:p>
          <a:endParaRPr lang="es-ES"/>
        </a:p>
      </dgm:t>
    </dgm:pt>
    <dgm:pt modelId="{8C00DB36-CCDE-4ED8-887F-81C5F7E824A2}" type="sibTrans" cxnId="{07DC8992-E6BC-4A46-95C5-422DB41D84F4}">
      <dgm:prSet/>
      <dgm:spPr/>
      <dgm:t>
        <a:bodyPr/>
        <a:lstStyle/>
        <a:p>
          <a:endParaRPr lang="es-ES"/>
        </a:p>
      </dgm:t>
    </dgm:pt>
    <dgm:pt modelId="{CAE6A046-640F-417B-9A63-A04207B5139B}">
      <dgm:prSet phldrT="[Texto]" custT="1"/>
      <dgm:spPr/>
      <dgm:t>
        <a:bodyPr/>
        <a:lstStyle/>
        <a:p>
          <a:r>
            <a:rPr lang="es-ES" sz="2800" dirty="0" smtClean="0">
              <a:solidFill>
                <a:schemeClr val="bg1"/>
              </a:solidFill>
            </a:rPr>
            <a:t>INFORMACIÓN</a:t>
          </a:r>
          <a:endParaRPr lang="es-ES" sz="2800" dirty="0">
            <a:solidFill>
              <a:schemeClr val="bg1"/>
            </a:solidFill>
          </a:endParaRPr>
        </a:p>
      </dgm:t>
    </dgm:pt>
    <dgm:pt modelId="{F640DF7D-7328-4AD6-A0F9-3A43904559AB}" type="parTrans" cxnId="{051AB5DC-69A6-4752-BCD5-72C7601C7E73}">
      <dgm:prSet/>
      <dgm:spPr/>
      <dgm:t>
        <a:bodyPr/>
        <a:lstStyle/>
        <a:p>
          <a:endParaRPr lang="es-ES"/>
        </a:p>
      </dgm:t>
    </dgm:pt>
    <dgm:pt modelId="{E7D07A75-6274-4E97-82DC-7EC832641355}" type="sibTrans" cxnId="{051AB5DC-69A6-4752-BCD5-72C7601C7E73}">
      <dgm:prSet/>
      <dgm:spPr/>
      <dgm:t>
        <a:bodyPr/>
        <a:lstStyle/>
        <a:p>
          <a:endParaRPr lang="es-ES"/>
        </a:p>
      </dgm:t>
    </dgm:pt>
    <dgm:pt modelId="{FB5190D7-E8F1-4D04-8E03-2013B5DDC648}">
      <dgm:prSet phldrT="[Texto]"/>
      <dgm:spPr/>
      <dgm:t>
        <a:bodyPr/>
        <a:lstStyle/>
        <a:p>
          <a:r>
            <a:rPr lang="es-ES" dirty="0" smtClean="0">
              <a:solidFill>
                <a:schemeClr val="bg1"/>
              </a:solidFill>
            </a:rPr>
            <a:t>DATOS</a:t>
          </a:r>
          <a:endParaRPr lang="es-ES" dirty="0">
            <a:solidFill>
              <a:schemeClr val="bg1"/>
            </a:solidFill>
          </a:endParaRPr>
        </a:p>
      </dgm:t>
    </dgm:pt>
    <dgm:pt modelId="{484958CC-DBF7-44B5-AB98-2F2DB66ECBF5}" type="parTrans" cxnId="{80D1CDE9-64E1-4939-9051-C8638101EC3D}">
      <dgm:prSet/>
      <dgm:spPr/>
      <dgm:t>
        <a:bodyPr/>
        <a:lstStyle/>
        <a:p>
          <a:endParaRPr lang="es-ES"/>
        </a:p>
      </dgm:t>
    </dgm:pt>
    <dgm:pt modelId="{16278014-7BF8-40FF-94BB-9FFD4EEEE4AA}" type="sibTrans" cxnId="{80D1CDE9-64E1-4939-9051-C8638101EC3D}">
      <dgm:prSet/>
      <dgm:spPr/>
      <dgm:t>
        <a:bodyPr/>
        <a:lstStyle/>
        <a:p>
          <a:endParaRPr lang="es-ES"/>
        </a:p>
      </dgm:t>
    </dgm:pt>
    <dgm:pt modelId="{54489570-810F-4649-B8EE-528DB65E843C}" type="pres">
      <dgm:prSet presAssocID="{5705E156-B666-49B8-8EC1-3D250FA909D1}" presName="Name0" presStyleCnt="0">
        <dgm:presLayoutVars>
          <dgm:dir/>
          <dgm:animLvl val="lvl"/>
          <dgm:resizeHandles val="exact"/>
        </dgm:presLayoutVars>
      </dgm:prSet>
      <dgm:spPr/>
    </dgm:pt>
    <dgm:pt modelId="{AEE999FC-495A-4587-8E5E-2DDCCE1930C2}" type="pres">
      <dgm:prSet presAssocID="{2E2316D9-E7A7-4D06-86BF-6D91DC3160AF}" presName="Name8" presStyleCnt="0"/>
      <dgm:spPr/>
    </dgm:pt>
    <dgm:pt modelId="{BBCFE707-E5A4-4FF8-8FE9-255A71E6B267}" type="pres">
      <dgm:prSet presAssocID="{2E2316D9-E7A7-4D06-86BF-6D91DC3160AF}" presName="level" presStyleLbl="node1" presStyleIdx="0" presStyleCnt="3">
        <dgm:presLayoutVars>
          <dgm:chMax val="1"/>
          <dgm:bulletEnabled val="1"/>
        </dgm:presLayoutVars>
      </dgm:prSet>
      <dgm:spPr/>
      <dgm:t>
        <a:bodyPr/>
        <a:lstStyle/>
        <a:p>
          <a:endParaRPr lang="es-ES"/>
        </a:p>
      </dgm:t>
    </dgm:pt>
    <dgm:pt modelId="{B6859D57-6CED-4CD9-AA31-2E7EE8E787CD}" type="pres">
      <dgm:prSet presAssocID="{2E2316D9-E7A7-4D06-86BF-6D91DC3160AF}" presName="levelTx" presStyleLbl="revTx" presStyleIdx="0" presStyleCnt="0">
        <dgm:presLayoutVars>
          <dgm:chMax val="1"/>
          <dgm:bulletEnabled val="1"/>
        </dgm:presLayoutVars>
      </dgm:prSet>
      <dgm:spPr/>
      <dgm:t>
        <a:bodyPr/>
        <a:lstStyle/>
        <a:p>
          <a:endParaRPr lang="es-ES"/>
        </a:p>
      </dgm:t>
    </dgm:pt>
    <dgm:pt modelId="{B2ADD515-1B14-4729-ABA9-B0DC2964D07E}" type="pres">
      <dgm:prSet presAssocID="{CAE6A046-640F-417B-9A63-A04207B5139B}" presName="Name8" presStyleCnt="0"/>
      <dgm:spPr/>
    </dgm:pt>
    <dgm:pt modelId="{0C881600-8BB5-470F-91E4-A6B19AA23F9C}" type="pres">
      <dgm:prSet presAssocID="{CAE6A046-640F-417B-9A63-A04207B5139B}" presName="level" presStyleLbl="node1" presStyleIdx="1" presStyleCnt="3">
        <dgm:presLayoutVars>
          <dgm:chMax val="1"/>
          <dgm:bulletEnabled val="1"/>
        </dgm:presLayoutVars>
      </dgm:prSet>
      <dgm:spPr/>
      <dgm:t>
        <a:bodyPr/>
        <a:lstStyle/>
        <a:p>
          <a:endParaRPr lang="es-ES"/>
        </a:p>
      </dgm:t>
    </dgm:pt>
    <dgm:pt modelId="{2E56F25B-E56D-40A5-BCD9-1E943433DF88}" type="pres">
      <dgm:prSet presAssocID="{CAE6A046-640F-417B-9A63-A04207B5139B}" presName="levelTx" presStyleLbl="revTx" presStyleIdx="0" presStyleCnt="0">
        <dgm:presLayoutVars>
          <dgm:chMax val="1"/>
          <dgm:bulletEnabled val="1"/>
        </dgm:presLayoutVars>
      </dgm:prSet>
      <dgm:spPr/>
      <dgm:t>
        <a:bodyPr/>
        <a:lstStyle/>
        <a:p>
          <a:endParaRPr lang="es-ES"/>
        </a:p>
      </dgm:t>
    </dgm:pt>
    <dgm:pt modelId="{A5AB960A-2677-4384-866D-62761BD868A8}" type="pres">
      <dgm:prSet presAssocID="{FB5190D7-E8F1-4D04-8E03-2013B5DDC648}" presName="Name8" presStyleCnt="0"/>
      <dgm:spPr/>
    </dgm:pt>
    <dgm:pt modelId="{98E5057C-94D6-47FE-B5BC-72DDFF117AF1}" type="pres">
      <dgm:prSet presAssocID="{FB5190D7-E8F1-4D04-8E03-2013B5DDC648}" presName="level" presStyleLbl="node1" presStyleIdx="2" presStyleCnt="3">
        <dgm:presLayoutVars>
          <dgm:chMax val="1"/>
          <dgm:bulletEnabled val="1"/>
        </dgm:presLayoutVars>
      </dgm:prSet>
      <dgm:spPr/>
      <dgm:t>
        <a:bodyPr/>
        <a:lstStyle/>
        <a:p>
          <a:endParaRPr lang="es-ES"/>
        </a:p>
      </dgm:t>
    </dgm:pt>
    <dgm:pt modelId="{031724DA-2550-4DAB-83B6-A88BA6418E28}" type="pres">
      <dgm:prSet presAssocID="{FB5190D7-E8F1-4D04-8E03-2013B5DDC648}" presName="levelTx" presStyleLbl="revTx" presStyleIdx="0" presStyleCnt="0">
        <dgm:presLayoutVars>
          <dgm:chMax val="1"/>
          <dgm:bulletEnabled val="1"/>
        </dgm:presLayoutVars>
      </dgm:prSet>
      <dgm:spPr/>
      <dgm:t>
        <a:bodyPr/>
        <a:lstStyle/>
        <a:p>
          <a:endParaRPr lang="es-ES"/>
        </a:p>
      </dgm:t>
    </dgm:pt>
  </dgm:ptLst>
  <dgm:cxnLst>
    <dgm:cxn modelId="{C1656DF3-2DF4-45C9-8129-E0DF4D1C942A}" type="presOf" srcId="{CAE6A046-640F-417B-9A63-A04207B5139B}" destId="{2E56F25B-E56D-40A5-BCD9-1E943433DF88}" srcOrd="1" destOrd="0" presId="urn:microsoft.com/office/officeart/2005/8/layout/pyramid1"/>
    <dgm:cxn modelId="{051AB5DC-69A6-4752-BCD5-72C7601C7E73}" srcId="{5705E156-B666-49B8-8EC1-3D250FA909D1}" destId="{CAE6A046-640F-417B-9A63-A04207B5139B}" srcOrd="1" destOrd="0" parTransId="{F640DF7D-7328-4AD6-A0F9-3A43904559AB}" sibTransId="{E7D07A75-6274-4E97-82DC-7EC832641355}"/>
    <dgm:cxn modelId="{07DC8992-E6BC-4A46-95C5-422DB41D84F4}" srcId="{5705E156-B666-49B8-8EC1-3D250FA909D1}" destId="{2E2316D9-E7A7-4D06-86BF-6D91DC3160AF}" srcOrd="0" destOrd="0" parTransId="{63053780-1FAC-422C-8B1A-EABFF2322D8B}" sibTransId="{8C00DB36-CCDE-4ED8-887F-81C5F7E824A2}"/>
    <dgm:cxn modelId="{7F7D5EF4-2BA9-42E4-AA90-A22691DC9C2E}" type="presOf" srcId="{FB5190D7-E8F1-4D04-8E03-2013B5DDC648}" destId="{98E5057C-94D6-47FE-B5BC-72DDFF117AF1}" srcOrd="0" destOrd="0" presId="urn:microsoft.com/office/officeart/2005/8/layout/pyramid1"/>
    <dgm:cxn modelId="{80D1CDE9-64E1-4939-9051-C8638101EC3D}" srcId="{5705E156-B666-49B8-8EC1-3D250FA909D1}" destId="{FB5190D7-E8F1-4D04-8E03-2013B5DDC648}" srcOrd="2" destOrd="0" parTransId="{484958CC-DBF7-44B5-AB98-2F2DB66ECBF5}" sibTransId="{16278014-7BF8-40FF-94BB-9FFD4EEEE4AA}"/>
    <dgm:cxn modelId="{223DEF63-2E68-487D-BF46-4E0D56B198C1}" type="presOf" srcId="{CAE6A046-640F-417B-9A63-A04207B5139B}" destId="{0C881600-8BB5-470F-91E4-A6B19AA23F9C}" srcOrd="0" destOrd="0" presId="urn:microsoft.com/office/officeart/2005/8/layout/pyramid1"/>
    <dgm:cxn modelId="{DFA05DEC-59B5-4DA2-8F2F-19EC20C72027}" type="presOf" srcId="{2E2316D9-E7A7-4D06-86BF-6D91DC3160AF}" destId="{B6859D57-6CED-4CD9-AA31-2E7EE8E787CD}" srcOrd="1" destOrd="0" presId="urn:microsoft.com/office/officeart/2005/8/layout/pyramid1"/>
    <dgm:cxn modelId="{1DA1FBCA-5B90-4145-972F-CE4FAE6AC2CC}" type="presOf" srcId="{2E2316D9-E7A7-4D06-86BF-6D91DC3160AF}" destId="{BBCFE707-E5A4-4FF8-8FE9-255A71E6B267}" srcOrd="0" destOrd="0" presId="urn:microsoft.com/office/officeart/2005/8/layout/pyramid1"/>
    <dgm:cxn modelId="{98C64E5E-6F36-4611-89C7-2928F5817963}" type="presOf" srcId="{5705E156-B666-49B8-8EC1-3D250FA909D1}" destId="{54489570-810F-4649-B8EE-528DB65E843C}" srcOrd="0" destOrd="0" presId="urn:microsoft.com/office/officeart/2005/8/layout/pyramid1"/>
    <dgm:cxn modelId="{10576235-3F47-49E8-BDBC-3441EDB63E61}" type="presOf" srcId="{FB5190D7-E8F1-4D04-8E03-2013B5DDC648}" destId="{031724DA-2550-4DAB-83B6-A88BA6418E28}" srcOrd="1" destOrd="0" presId="urn:microsoft.com/office/officeart/2005/8/layout/pyramid1"/>
    <dgm:cxn modelId="{1B825384-61F1-46D0-B022-277D235219DE}" type="presParOf" srcId="{54489570-810F-4649-B8EE-528DB65E843C}" destId="{AEE999FC-495A-4587-8E5E-2DDCCE1930C2}" srcOrd="0" destOrd="0" presId="urn:microsoft.com/office/officeart/2005/8/layout/pyramid1"/>
    <dgm:cxn modelId="{BDAD2633-21D5-4DF5-B9F9-7895D11F9A8B}" type="presParOf" srcId="{AEE999FC-495A-4587-8E5E-2DDCCE1930C2}" destId="{BBCFE707-E5A4-4FF8-8FE9-255A71E6B267}" srcOrd="0" destOrd="0" presId="urn:microsoft.com/office/officeart/2005/8/layout/pyramid1"/>
    <dgm:cxn modelId="{71CB4A1A-F676-4C7A-80A0-6E441C5A4F31}" type="presParOf" srcId="{AEE999FC-495A-4587-8E5E-2DDCCE1930C2}" destId="{B6859D57-6CED-4CD9-AA31-2E7EE8E787CD}" srcOrd="1" destOrd="0" presId="urn:microsoft.com/office/officeart/2005/8/layout/pyramid1"/>
    <dgm:cxn modelId="{BAE915B1-D4D6-467B-A6A3-BDDCE3086DF4}" type="presParOf" srcId="{54489570-810F-4649-B8EE-528DB65E843C}" destId="{B2ADD515-1B14-4729-ABA9-B0DC2964D07E}" srcOrd="1" destOrd="0" presId="urn:microsoft.com/office/officeart/2005/8/layout/pyramid1"/>
    <dgm:cxn modelId="{E80682AC-29CE-471F-91B0-78D15AEDCD44}" type="presParOf" srcId="{B2ADD515-1B14-4729-ABA9-B0DC2964D07E}" destId="{0C881600-8BB5-470F-91E4-A6B19AA23F9C}" srcOrd="0" destOrd="0" presId="urn:microsoft.com/office/officeart/2005/8/layout/pyramid1"/>
    <dgm:cxn modelId="{A077995F-2933-449F-B151-C823D26CDEA6}" type="presParOf" srcId="{B2ADD515-1B14-4729-ABA9-B0DC2964D07E}" destId="{2E56F25B-E56D-40A5-BCD9-1E943433DF88}" srcOrd="1" destOrd="0" presId="urn:microsoft.com/office/officeart/2005/8/layout/pyramid1"/>
    <dgm:cxn modelId="{2BDDB10D-3F46-4C18-B2A1-1E010455BB64}" type="presParOf" srcId="{54489570-810F-4649-B8EE-528DB65E843C}" destId="{A5AB960A-2677-4384-866D-62761BD868A8}" srcOrd="2" destOrd="0" presId="urn:microsoft.com/office/officeart/2005/8/layout/pyramid1"/>
    <dgm:cxn modelId="{30609D86-CD5B-4A8B-9D57-C4F02D1D7667}" type="presParOf" srcId="{A5AB960A-2677-4384-866D-62761BD868A8}" destId="{98E5057C-94D6-47FE-B5BC-72DDFF117AF1}" srcOrd="0" destOrd="0" presId="urn:microsoft.com/office/officeart/2005/8/layout/pyramid1"/>
    <dgm:cxn modelId="{16023065-D072-4E13-B8AA-A81C13F5A674}" type="presParOf" srcId="{A5AB960A-2677-4384-866D-62761BD868A8}" destId="{031724DA-2550-4DAB-83B6-A88BA6418E2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886345-78A2-4D8C-A25C-BA4D8A69E632}" type="doc">
      <dgm:prSet loTypeId="urn:microsoft.com/office/officeart/2005/8/layout/chart3" loCatId="cycle" qsTypeId="urn:microsoft.com/office/officeart/2005/8/quickstyle/simple1" qsCatId="simple" csTypeId="urn:microsoft.com/office/officeart/2005/8/colors/colorful1" csCatId="colorful" phldr="1"/>
      <dgm:spPr/>
    </dgm:pt>
    <dgm:pt modelId="{46FE43E9-C498-4AA3-AE35-567D88C7204C}">
      <dgm:prSet phldrT="[Texto]"/>
      <dgm:spPr/>
      <dgm:t>
        <a:bodyPr/>
        <a:lstStyle/>
        <a:p>
          <a:r>
            <a:rPr lang="es-ES" dirty="0" smtClean="0"/>
            <a:t>VOLUMEN</a:t>
          </a:r>
          <a:endParaRPr lang="es-ES" dirty="0"/>
        </a:p>
      </dgm:t>
    </dgm:pt>
    <dgm:pt modelId="{04BA2B11-B621-4D0F-9C62-33A1D6CD6513}" type="parTrans" cxnId="{7585D2CA-61AB-415E-A6F7-DC42E6E9BB19}">
      <dgm:prSet/>
      <dgm:spPr/>
      <dgm:t>
        <a:bodyPr/>
        <a:lstStyle/>
        <a:p>
          <a:endParaRPr lang="es-ES"/>
        </a:p>
      </dgm:t>
    </dgm:pt>
    <dgm:pt modelId="{F321FECD-78E3-4AD8-946B-10D5F8A159F0}" type="sibTrans" cxnId="{7585D2CA-61AB-415E-A6F7-DC42E6E9BB19}">
      <dgm:prSet/>
      <dgm:spPr/>
      <dgm:t>
        <a:bodyPr/>
        <a:lstStyle/>
        <a:p>
          <a:endParaRPr lang="es-ES"/>
        </a:p>
      </dgm:t>
    </dgm:pt>
    <dgm:pt modelId="{265C4E63-B1D2-4976-BFEA-00BE8D20B78E}">
      <dgm:prSet phldrT="[Texto]"/>
      <dgm:spPr/>
      <dgm:t>
        <a:bodyPr/>
        <a:lstStyle/>
        <a:p>
          <a:r>
            <a:rPr lang="es-ES" dirty="0" smtClean="0"/>
            <a:t>VARIEDAD</a:t>
          </a:r>
          <a:endParaRPr lang="es-ES" dirty="0"/>
        </a:p>
      </dgm:t>
    </dgm:pt>
    <dgm:pt modelId="{8FA85814-845C-406A-9F5D-CAF648F9AF2F}" type="parTrans" cxnId="{EA45602D-52E1-49FA-9A0A-638FFA0A6F3C}">
      <dgm:prSet/>
      <dgm:spPr/>
      <dgm:t>
        <a:bodyPr/>
        <a:lstStyle/>
        <a:p>
          <a:endParaRPr lang="es-ES"/>
        </a:p>
      </dgm:t>
    </dgm:pt>
    <dgm:pt modelId="{A7E8861E-E560-4435-9E8C-A9BAEB771540}" type="sibTrans" cxnId="{EA45602D-52E1-49FA-9A0A-638FFA0A6F3C}">
      <dgm:prSet/>
      <dgm:spPr/>
      <dgm:t>
        <a:bodyPr/>
        <a:lstStyle/>
        <a:p>
          <a:endParaRPr lang="es-ES"/>
        </a:p>
      </dgm:t>
    </dgm:pt>
    <dgm:pt modelId="{1E4F3BE9-30BB-4DA2-8B32-1D8BA39D7D5B}">
      <dgm:prSet phldrT="[Texto]"/>
      <dgm:spPr/>
      <dgm:t>
        <a:bodyPr/>
        <a:lstStyle/>
        <a:p>
          <a:r>
            <a:rPr lang="es-ES" dirty="0" smtClean="0"/>
            <a:t>VALOR</a:t>
          </a:r>
          <a:endParaRPr lang="es-ES" dirty="0"/>
        </a:p>
      </dgm:t>
    </dgm:pt>
    <dgm:pt modelId="{6934C40F-0CB5-4ADB-A826-B837EC254BEB}" type="parTrans" cxnId="{EDDF5CF5-A73E-4661-82BF-39E97AF4DB55}">
      <dgm:prSet/>
      <dgm:spPr/>
      <dgm:t>
        <a:bodyPr/>
        <a:lstStyle/>
        <a:p>
          <a:endParaRPr lang="es-ES"/>
        </a:p>
      </dgm:t>
    </dgm:pt>
    <dgm:pt modelId="{A39C383E-E5A1-4998-A658-8A40E14456EB}" type="sibTrans" cxnId="{EDDF5CF5-A73E-4661-82BF-39E97AF4DB55}">
      <dgm:prSet/>
      <dgm:spPr/>
      <dgm:t>
        <a:bodyPr/>
        <a:lstStyle/>
        <a:p>
          <a:endParaRPr lang="es-ES"/>
        </a:p>
      </dgm:t>
    </dgm:pt>
    <dgm:pt modelId="{D102E986-0401-4B30-BCCE-32BF8D9B4F04}">
      <dgm:prSet phldrT="[Texto]"/>
      <dgm:spPr/>
      <dgm:t>
        <a:bodyPr/>
        <a:lstStyle/>
        <a:p>
          <a:r>
            <a:rPr lang="es-ES" dirty="0" smtClean="0"/>
            <a:t>VERACIDAD</a:t>
          </a:r>
          <a:endParaRPr lang="es-ES" dirty="0"/>
        </a:p>
      </dgm:t>
    </dgm:pt>
    <dgm:pt modelId="{9E0D90A7-74BD-4E53-ADB6-89D0C308ABCD}" type="parTrans" cxnId="{6FD25010-1512-4C49-8BCC-C645AABD2360}">
      <dgm:prSet/>
      <dgm:spPr/>
      <dgm:t>
        <a:bodyPr/>
        <a:lstStyle/>
        <a:p>
          <a:endParaRPr lang="es-ES"/>
        </a:p>
      </dgm:t>
    </dgm:pt>
    <dgm:pt modelId="{EC28A805-8FBE-4D3A-8965-B40C1888D3FC}" type="sibTrans" cxnId="{6FD25010-1512-4C49-8BCC-C645AABD2360}">
      <dgm:prSet/>
      <dgm:spPr/>
      <dgm:t>
        <a:bodyPr/>
        <a:lstStyle/>
        <a:p>
          <a:endParaRPr lang="es-ES"/>
        </a:p>
      </dgm:t>
    </dgm:pt>
    <dgm:pt modelId="{B38757E4-7026-4A6D-9F5B-C42F4B8C3E13}">
      <dgm:prSet phldrT="[Texto]"/>
      <dgm:spPr/>
      <dgm:t>
        <a:bodyPr/>
        <a:lstStyle/>
        <a:p>
          <a:r>
            <a:rPr lang="es-ES" dirty="0" smtClean="0"/>
            <a:t>VELOCIDAD</a:t>
          </a:r>
          <a:endParaRPr lang="es-ES" dirty="0"/>
        </a:p>
      </dgm:t>
    </dgm:pt>
    <dgm:pt modelId="{C70737F2-D14D-42CD-AA8F-A722E95D4D1F}" type="sibTrans" cxnId="{6C797E2A-E188-40A5-887F-6EA82E0F51DC}">
      <dgm:prSet/>
      <dgm:spPr/>
      <dgm:t>
        <a:bodyPr/>
        <a:lstStyle/>
        <a:p>
          <a:endParaRPr lang="es-ES"/>
        </a:p>
      </dgm:t>
    </dgm:pt>
    <dgm:pt modelId="{A6F37090-3BE4-4AFE-88AB-7BD1AAF0A7DA}" type="parTrans" cxnId="{6C797E2A-E188-40A5-887F-6EA82E0F51DC}">
      <dgm:prSet/>
      <dgm:spPr/>
      <dgm:t>
        <a:bodyPr/>
        <a:lstStyle/>
        <a:p>
          <a:endParaRPr lang="es-ES"/>
        </a:p>
      </dgm:t>
    </dgm:pt>
    <dgm:pt modelId="{AA310D11-6630-40DA-B8DC-0E0E39BE2132}" type="pres">
      <dgm:prSet presAssocID="{09886345-78A2-4D8C-A25C-BA4D8A69E632}" presName="compositeShape" presStyleCnt="0">
        <dgm:presLayoutVars>
          <dgm:chMax val="7"/>
          <dgm:dir/>
          <dgm:resizeHandles val="exact"/>
        </dgm:presLayoutVars>
      </dgm:prSet>
      <dgm:spPr/>
    </dgm:pt>
    <dgm:pt modelId="{72D06C7A-18B8-4219-A2D8-180193171CCE}" type="pres">
      <dgm:prSet presAssocID="{09886345-78A2-4D8C-A25C-BA4D8A69E632}" presName="wedge1" presStyleLbl="node1" presStyleIdx="0" presStyleCnt="5" custLinFactNeighborX="-11184" custLinFactNeighborY="848"/>
      <dgm:spPr/>
      <dgm:t>
        <a:bodyPr/>
        <a:lstStyle/>
        <a:p>
          <a:endParaRPr lang="es-ES"/>
        </a:p>
      </dgm:t>
    </dgm:pt>
    <dgm:pt modelId="{5C4E5B9F-D144-4F2B-AB73-5F39CE5D378E}" type="pres">
      <dgm:prSet presAssocID="{09886345-78A2-4D8C-A25C-BA4D8A69E632}" presName="wedge1Tx" presStyleLbl="node1" presStyleIdx="0" presStyleCnt="5">
        <dgm:presLayoutVars>
          <dgm:chMax val="0"/>
          <dgm:chPref val="0"/>
          <dgm:bulletEnabled val="1"/>
        </dgm:presLayoutVars>
      </dgm:prSet>
      <dgm:spPr/>
      <dgm:t>
        <a:bodyPr/>
        <a:lstStyle/>
        <a:p>
          <a:endParaRPr lang="es-ES"/>
        </a:p>
      </dgm:t>
    </dgm:pt>
    <dgm:pt modelId="{7631CA42-300C-47F3-BEB6-DC7918BE952C}" type="pres">
      <dgm:prSet presAssocID="{09886345-78A2-4D8C-A25C-BA4D8A69E632}" presName="wedge2" presStyleLbl="node1" presStyleIdx="1" presStyleCnt="5" custLinFactNeighborX="-7540" custLinFactNeighborY="-3973"/>
      <dgm:spPr/>
      <dgm:t>
        <a:bodyPr/>
        <a:lstStyle/>
        <a:p>
          <a:endParaRPr lang="es-ES"/>
        </a:p>
      </dgm:t>
    </dgm:pt>
    <dgm:pt modelId="{1864AAD2-FBD5-4E8D-A0B1-A98093CEBC66}" type="pres">
      <dgm:prSet presAssocID="{09886345-78A2-4D8C-A25C-BA4D8A69E632}" presName="wedge2Tx" presStyleLbl="node1" presStyleIdx="1" presStyleCnt="5">
        <dgm:presLayoutVars>
          <dgm:chMax val="0"/>
          <dgm:chPref val="0"/>
          <dgm:bulletEnabled val="1"/>
        </dgm:presLayoutVars>
      </dgm:prSet>
      <dgm:spPr/>
      <dgm:t>
        <a:bodyPr/>
        <a:lstStyle/>
        <a:p>
          <a:endParaRPr lang="es-ES"/>
        </a:p>
      </dgm:t>
    </dgm:pt>
    <dgm:pt modelId="{88F74718-FA90-409E-B150-3B3DD4BD4A91}" type="pres">
      <dgm:prSet presAssocID="{09886345-78A2-4D8C-A25C-BA4D8A69E632}" presName="wedge3" presStyleLbl="node1" presStyleIdx="2" presStyleCnt="5" custLinFactNeighborX="-7101" custLinFactNeighborY="-3973"/>
      <dgm:spPr/>
      <dgm:t>
        <a:bodyPr/>
        <a:lstStyle/>
        <a:p>
          <a:endParaRPr lang="es-ES"/>
        </a:p>
      </dgm:t>
    </dgm:pt>
    <dgm:pt modelId="{8F626769-B0AF-4EEF-B5A5-37B93FA43C5F}" type="pres">
      <dgm:prSet presAssocID="{09886345-78A2-4D8C-A25C-BA4D8A69E632}" presName="wedge3Tx" presStyleLbl="node1" presStyleIdx="2" presStyleCnt="5">
        <dgm:presLayoutVars>
          <dgm:chMax val="0"/>
          <dgm:chPref val="0"/>
          <dgm:bulletEnabled val="1"/>
        </dgm:presLayoutVars>
      </dgm:prSet>
      <dgm:spPr/>
      <dgm:t>
        <a:bodyPr/>
        <a:lstStyle/>
        <a:p>
          <a:endParaRPr lang="es-ES"/>
        </a:p>
      </dgm:t>
    </dgm:pt>
    <dgm:pt modelId="{7B3BA2F1-E37E-4453-861C-0F2385A308E0}" type="pres">
      <dgm:prSet presAssocID="{09886345-78A2-4D8C-A25C-BA4D8A69E632}" presName="wedge4" presStyleLbl="node1" presStyleIdx="3" presStyleCnt="5" custLinFactNeighborX="-7457" custLinFactNeighborY="-3973"/>
      <dgm:spPr/>
      <dgm:t>
        <a:bodyPr/>
        <a:lstStyle/>
        <a:p>
          <a:endParaRPr lang="es-ES"/>
        </a:p>
      </dgm:t>
    </dgm:pt>
    <dgm:pt modelId="{3BA1F5F3-260D-49A4-BDF1-1DDCF980F41A}" type="pres">
      <dgm:prSet presAssocID="{09886345-78A2-4D8C-A25C-BA4D8A69E632}" presName="wedge4Tx" presStyleLbl="node1" presStyleIdx="3" presStyleCnt="5">
        <dgm:presLayoutVars>
          <dgm:chMax val="0"/>
          <dgm:chPref val="0"/>
          <dgm:bulletEnabled val="1"/>
        </dgm:presLayoutVars>
      </dgm:prSet>
      <dgm:spPr/>
      <dgm:t>
        <a:bodyPr/>
        <a:lstStyle/>
        <a:p>
          <a:endParaRPr lang="es-ES"/>
        </a:p>
      </dgm:t>
    </dgm:pt>
    <dgm:pt modelId="{C2DDBAE6-1142-498D-B432-E52439D2C9DF}" type="pres">
      <dgm:prSet presAssocID="{09886345-78A2-4D8C-A25C-BA4D8A69E632}" presName="wedge5" presStyleLbl="node1" presStyleIdx="4" presStyleCnt="5" custLinFactNeighborX="-8031" custLinFactNeighborY="-3973"/>
      <dgm:spPr/>
      <dgm:t>
        <a:bodyPr/>
        <a:lstStyle/>
        <a:p>
          <a:endParaRPr lang="es-ES"/>
        </a:p>
      </dgm:t>
    </dgm:pt>
    <dgm:pt modelId="{F3C5BC8B-49BD-4C95-8F54-9EF1BD4FF327}" type="pres">
      <dgm:prSet presAssocID="{09886345-78A2-4D8C-A25C-BA4D8A69E632}" presName="wedge5Tx" presStyleLbl="node1" presStyleIdx="4" presStyleCnt="5">
        <dgm:presLayoutVars>
          <dgm:chMax val="0"/>
          <dgm:chPref val="0"/>
          <dgm:bulletEnabled val="1"/>
        </dgm:presLayoutVars>
      </dgm:prSet>
      <dgm:spPr/>
      <dgm:t>
        <a:bodyPr/>
        <a:lstStyle/>
        <a:p>
          <a:endParaRPr lang="es-ES"/>
        </a:p>
      </dgm:t>
    </dgm:pt>
  </dgm:ptLst>
  <dgm:cxnLst>
    <dgm:cxn modelId="{1AB39459-76D5-469C-9365-797375E16C99}" type="presOf" srcId="{46FE43E9-C498-4AA3-AE35-567D88C7204C}" destId="{5C4E5B9F-D144-4F2B-AB73-5F39CE5D378E}" srcOrd="1" destOrd="0" presId="urn:microsoft.com/office/officeart/2005/8/layout/chart3"/>
    <dgm:cxn modelId="{EDDF5CF5-A73E-4661-82BF-39E97AF4DB55}" srcId="{09886345-78A2-4D8C-A25C-BA4D8A69E632}" destId="{1E4F3BE9-30BB-4DA2-8B32-1D8BA39D7D5B}" srcOrd="1" destOrd="0" parTransId="{6934C40F-0CB5-4ADB-A826-B837EC254BEB}" sibTransId="{A39C383E-E5A1-4998-A658-8A40E14456EB}"/>
    <dgm:cxn modelId="{CBEBF695-C881-492A-9674-E709237BF0AC}" type="presOf" srcId="{B38757E4-7026-4A6D-9F5B-C42F4B8C3E13}" destId="{7B3BA2F1-E37E-4453-861C-0F2385A308E0}" srcOrd="0" destOrd="0" presId="urn:microsoft.com/office/officeart/2005/8/layout/chart3"/>
    <dgm:cxn modelId="{162E4911-D538-43C5-BB2F-548CDEE1DB2E}" type="presOf" srcId="{09886345-78A2-4D8C-A25C-BA4D8A69E632}" destId="{AA310D11-6630-40DA-B8DC-0E0E39BE2132}" srcOrd="0" destOrd="0" presId="urn:microsoft.com/office/officeart/2005/8/layout/chart3"/>
    <dgm:cxn modelId="{5A8EC783-2B29-4922-A4CD-8BE9ACF40B3D}" type="presOf" srcId="{D102E986-0401-4B30-BCCE-32BF8D9B4F04}" destId="{8F626769-B0AF-4EEF-B5A5-37B93FA43C5F}" srcOrd="1" destOrd="0" presId="urn:microsoft.com/office/officeart/2005/8/layout/chart3"/>
    <dgm:cxn modelId="{6C797E2A-E188-40A5-887F-6EA82E0F51DC}" srcId="{09886345-78A2-4D8C-A25C-BA4D8A69E632}" destId="{B38757E4-7026-4A6D-9F5B-C42F4B8C3E13}" srcOrd="3" destOrd="0" parTransId="{A6F37090-3BE4-4AFE-88AB-7BD1AAF0A7DA}" sibTransId="{C70737F2-D14D-42CD-AA8F-A722E95D4D1F}"/>
    <dgm:cxn modelId="{899004F5-4BCB-4275-B4F8-77810F039FE2}" type="presOf" srcId="{B38757E4-7026-4A6D-9F5B-C42F4B8C3E13}" destId="{3BA1F5F3-260D-49A4-BDF1-1DDCF980F41A}" srcOrd="1" destOrd="0" presId="urn:microsoft.com/office/officeart/2005/8/layout/chart3"/>
    <dgm:cxn modelId="{35E7A266-9CA3-455C-A724-4F6F3BB6C822}" type="presOf" srcId="{46FE43E9-C498-4AA3-AE35-567D88C7204C}" destId="{72D06C7A-18B8-4219-A2D8-180193171CCE}" srcOrd="0" destOrd="0" presId="urn:microsoft.com/office/officeart/2005/8/layout/chart3"/>
    <dgm:cxn modelId="{EA45602D-52E1-49FA-9A0A-638FFA0A6F3C}" srcId="{09886345-78A2-4D8C-A25C-BA4D8A69E632}" destId="{265C4E63-B1D2-4976-BFEA-00BE8D20B78E}" srcOrd="4" destOrd="0" parTransId="{8FA85814-845C-406A-9F5D-CAF648F9AF2F}" sibTransId="{A7E8861E-E560-4435-9E8C-A9BAEB771540}"/>
    <dgm:cxn modelId="{7585D2CA-61AB-415E-A6F7-DC42E6E9BB19}" srcId="{09886345-78A2-4D8C-A25C-BA4D8A69E632}" destId="{46FE43E9-C498-4AA3-AE35-567D88C7204C}" srcOrd="0" destOrd="0" parTransId="{04BA2B11-B621-4D0F-9C62-33A1D6CD6513}" sibTransId="{F321FECD-78E3-4AD8-946B-10D5F8A159F0}"/>
    <dgm:cxn modelId="{6FD25010-1512-4C49-8BCC-C645AABD2360}" srcId="{09886345-78A2-4D8C-A25C-BA4D8A69E632}" destId="{D102E986-0401-4B30-BCCE-32BF8D9B4F04}" srcOrd="2" destOrd="0" parTransId="{9E0D90A7-74BD-4E53-ADB6-89D0C308ABCD}" sibTransId="{EC28A805-8FBE-4D3A-8965-B40C1888D3FC}"/>
    <dgm:cxn modelId="{09C4E64D-3F5C-4EB2-8F42-2F3CB440D994}" type="presOf" srcId="{265C4E63-B1D2-4976-BFEA-00BE8D20B78E}" destId="{F3C5BC8B-49BD-4C95-8F54-9EF1BD4FF327}" srcOrd="1" destOrd="0" presId="urn:microsoft.com/office/officeart/2005/8/layout/chart3"/>
    <dgm:cxn modelId="{FECAC9ED-2C61-4D7E-A120-6E83EC8D3A5C}" type="presOf" srcId="{265C4E63-B1D2-4976-BFEA-00BE8D20B78E}" destId="{C2DDBAE6-1142-498D-B432-E52439D2C9DF}" srcOrd="0" destOrd="0" presId="urn:microsoft.com/office/officeart/2005/8/layout/chart3"/>
    <dgm:cxn modelId="{1024D563-25AE-4FCE-A017-3FD320047710}" type="presOf" srcId="{D102E986-0401-4B30-BCCE-32BF8D9B4F04}" destId="{88F74718-FA90-409E-B150-3B3DD4BD4A91}" srcOrd="0" destOrd="0" presId="urn:microsoft.com/office/officeart/2005/8/layout/chart3"/>
    <dgm:cxn modelId="{A45C4FC3-04E3-447D-B8E3-0CF1903B9764}" type="presOf" srcId="{1E4F3BE9-30BB-4DA2-8B32-1D8BA39D7D5B}" destId="{1864AAD2-FBD5-4E8D-A0B1-A98093CEBC66}" srcOrd="1" destOrd="0" presId="urn:microsoft.com/office/officeart/2005/8/layout/chart3"/>
    <dgm:cxn modelId="{AAA436FA-5845-4207-8EF5-FF5BCCA12676}" type="presOf" srcId="{1E4F3BE9-30BB-4DA2-8B32-1D8BA39D7D5B}" destId="{7631CA42-300C-47F3-BEB6-DC7918BE952C}" srcOrd="0" destOrd="0" presId="urn:microsoft.com/office/officeart/2005/8/layout/chart3"/>
    <dgm:cxn modelId="{94FE61E2-9211-405E-BBCC-4C0A36958035}" type="presParOf" srcId="{AA310D11-6630-40DA-B8DC-0E0E39BE2132}" destId="{72D06C7A-18B8-4219-A2D8-180193171CCE}" srcOrd="0" destOrd="0" presId="urn:microsoft.com/office/officeart/2005/8/layout/chart3"/>
    <dgm:cxn modelId="{7EEC024F-597D-4268-A381-61B41116A8FD}" type="presParOf" srcId="{AA310D11-6630-40DA-B8DC-0E0E39BE2132}" destId="{5C4E5B9F-D144-4F2B-AB73-5F39CE5D378E}" srcOrd="1" destOrd="0" presId="urn:microsoft.com/office/officeart/2005/8/layout/chart3"/>
    <dgm:cxn modelId="{29489BE8-A6B2-4050-AF9B-038F09F14B70}" type="presParOf" srcId="{AA310D11-6630-40DA-B8DC-0E0E39BE2132}" destId="{7631CA42-300C-47F3-BEB6-DC7918BE952C}" srcOrd="2" destOrd="0" presId="urn:microsoft.com/office/officeart/2005/8/layout/chart3"/>
    <dgm:cxn modelId="{772FAA08-F857-424C-BAE7-BC9C24AB1A1A}" type="presParOf" srcId="{AA310D11-6630-40DA-B8DC-0E0E39BE2132}" destId="{1864AAD2-FBD5-4E8D-A0B1-A98093CEBC66}" srcOrd="3" destOrd="0" presId="urn:microsoft.com/office/officeart/2005/8/layout/chart3"/>
    <dgm:cxn modelId="{490D4703-DEC6-406F-BB7B-5DC9C556A915}" type="presParOf" srcId="{AA310D11-6630-40DA-B8DC-0E0E39BE2132}" destId="{88F74718-FA90-409E-B150-3B3DD4BD4A91}" srcOrd="4" destOrd="0" presId="urn:microsoft.com/office/officeart/2005/8/layout/chart3"/>
    <dgm:cxn modelId="{A52F6CDE-4F57-4DD0-89A6-73E9F027FA80}" type="presParOf" srcId="{AA310D11-6630-40DA-B8DC-0E0E39BE2132}" destId="{8F626769-B0AF-4EEF-B5A5-37B93FA43C5F}" srcOrd="5" destOrd="0" presId="urn:microsoft.com/office/officeart/2005/8/layout/chart3"/>
    <dgm:cxn modelId="{7787D78B-7B45-4A59-86E1-D84CC449DED4}" type="presParOf" srcId="{AA310D11-6630-40DA-B8DC-0E0E39BE2132}" destId="{7B3BA2F1-E37E-4453-861C-0F2385A308E0}" srcOrd="6" destOrd="0" presId="urn:microsoft.com/office/officeart/2005/8/layout/chart3"/>
    <dgm:cxn modelId="{809D609A-B81E-4EE7-90CE-79DA3E25086E}" type="presParOf" srcId="{AA310D11-6630-40DA-B8DC-0E0E39BE2132}" destId="{3BA1F5F3-260D-49A4-BDF1-1DDCF980F41A}" srcOrd="7" destOrd="0" presId="urn:microsoft.com/office/officeart/2005/8/layout/chart3"/>
    <dgm:cxn modelId="{65AA9657-DAAD-4A19-8C35-7374314E1E71}" type="presParOf" srcId="{AA310D11-6630-40DA-B8DC-0E0E39BE2132}" destId="{C2DDBAE6-1142-498D-B432-E52439D2C9DF}" srcOrd="8" destOrd="0" presId="urn:microsoft.com/office/officeart/2005/8/layout/chart3"/>
    <dgm:cxn modelId="{894C2F03-D53C-4B6D-9171-A8453309D6CE}" type="presParOf" srcId="{AA310D11-6630-40DA-B8DC-0E0E39BE2132}" destId="{F3C5BC8B-49BD-4C95-8F54-9EF1BD4FF327}"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ABD6AD-613C-4A7B-AC04-1DEEECAC7B9D}" type="doc">
      <dgm:prSet loTypeId="urn:microsoft.com/office/officeart/2005/8/layout/hProcess9" loCatId="process" qsTypeId="urn:microsoft.com/office/officeart/2005/8/quickstyle/simple1" qsCatId="simple" csTypeId="urn:microsoft.com/office/officeart/2005/8/colors/colorful5" csCatId="colorful" phldr="1"/>
      <dgm:spPr/>
    </dgm:pt>
    <dgm:pt modelId="{B71DB747-51B8-42A8-ABB8-951503824C07}">
      <dgm:prSet phldrT="[Texto]"/>
      <dgm:spPr/>
      <dgm:t>
        <a:bodyPr/>
        <a:lstStyle/>
        <a:p>
          <a:r>
            <a:rPr lang="es-ES" dirty="0" smtClean="0"/>
            <a:t>Detección y análisis de fuentes de información</a:t>
          </a:r>
          <a:endParaRPr lang="es-ES" dirty="0"/>
        </a:p>
      </dgm:t>
    </dgm:pt>
    <dgm:pt modelId="{C2E6B077-38BC-4961-BA76-F93EB07BF71B}" type="parTrans" cxnId="{212CA340-D937-4FB5-AAC3-8EE19D94D38A}">
      <dgm:prSet/>
      <dgm:spPr/>
      <dgm:t>
        <a:bodyPr/>
        <a:lstStyle/>
        <a:p>
          <a:endParaRPr lang="es-ES"/>
        </a:p>
      </dgm:t>
    </dgm:pt>
    <dgm:pt modelId="{F495A773-0794-458F-B795-8D2B1E498DEC}" type="sibTrans" cxnId="{212CA340-D937-4FB5-AAC3-8EE19D94D38A}">
      <dgm:prSet/>
      <dgm:spPr/>
      <dgm:t>
        <a:bodyPr/>
        <a:lstStyle/>
        <a:p>
          <a:endParaRPr lang="es-ES"/>
        </a:p>
      </dgm:t>
    </dgm:pt>
    <dgm:pt modelId="{F1A30DA9-A05E-46EB-B7C8-87ADA00683FE}">
      <dgm:prSet phldrT="[Texto]"/>
      <dgm:spPr/>
      <dgm:t>
        <a:bodyPr/>
        <a:lstStyle/>
        <a:p>
          <a:r>
            <a:rPr lang="es-ES" dirty="0" smtClean="0"/>
            <a:t>Almacenamiento y organización de los datos</a:t>
          </a:r>
          <a:endParaRPr lang="es-ES" dirty="0"/>
        </a:p>
      </dgm:t>
    </dgm:pt>
    <dgm:pt modelId="{71998DA7-ABDD-44C8-8A8D-E36B3C7CEC0C}" type="parTrans" cxnId="{751986DA-6202-47E5-9C35-0C8FEA7A564A}">
      <dgm:prSet/>
      <dgm:spPr/>
      <dgm:t>
        <a:bodyPr/>
        <a:lstStyle/>
        <a:p>
          <a:endParaRPr lang="es-ES"/>
        </a:p>
      </dgm:t>
    </dgm:pt>
    <dgm:pt modelId="{BA3440AD-53ED-41A6-AB4B-F6FF807EEC8D}" type="sibTrans" cxnId="{751986DA-6202-47E5-9C35-0C8FEA7A564A}">
      <dgm:prSet/>
      <dgm:spPr/>
      <dgm:t>
        <a:bodyPr/>
        <a:lstStyle/>
        <a:p>
          <a:endParaRPr lang="es-ES"/>
        </a:p>
      </dgm:t>
    </dgm:pt>
    <dgm:pt modelId="{3A66B194-9A47-49A9-ABB7-A02BAC079938}">
      <dgm:prSet phldrT="[Texto]"/>
      <dgm:spPr/>
      <dgm:t>
        <a:bodyPr/>
        <a:lstStyle/>
        <a:p>
          <a:r>
            <a:rPr lang="es-ES" dirty="0" smtClean="0"/>
            <a:t>Analítica Predictiva y </a:t>
          </a:r>
          <a:r>
            <a:rPr lang="es-ES" dirty="0" err="1" smtClean="0"/>
            <a:t>Drescriptiva</a:t>
          </a:r>
          <a:endParaRPr lang="es-ES" dirty="0"/>
        </a:p>
      </dgm:t>
    </dgm:pt>
    <dgm:pt modelId="{A4B229A8-10B6-4388-8258-9BA202EFFB8C}" type="parTrans" cxnId="{D4B178F7-F9B7-4EC6-9356-67AA799706EF}">
      <dgm:prSet/>
      <dgm:spPr/>
      <dgm:t>
        <a:bodyPr/>
        <a:lstStyle/>
        <a:p>
          <a:endParaRPr lang="es-ES"/>
        </a:p>
      </dgm:t>
    </dgm:pt>
    <dgm:pt modelId="{EBF9E0F3-A5FF-44BF-89C3-812A0A3DEE1C}" type="sibTrans" cxnId="{D4B178F7-F9B7-4EC6-9356-67AA799706EF}">
      <dgm:prSet/>
      <dgm:spPr/>
      <dgm:t>
        <a:bodyPr/>
        <a:lstStyle/>
        <a:p>
          <a:endParaRPr lang="es-ES"/>
        </a:p>
      </dgm:t>
    </dgm:pt>
    <dgm:pt modelId="{FA3B1B23-9986-498A-A721-3EAB0DBB925E}">
      <dgm:prSet phldrT="[Texto]"/>
      <dgm:spPr/>
      <dgm:t>
        <a:bodyPr/>
        <a:lstStyle/>
        <a:p>
          <a:r>
            <a:rPr lang="es-ES" dirty="0" smtClean="0"/>
            <a:t>Pre-procesado y calidad del dato</a:t>
          </a:r>
          <a:endParaRPr lang="es-ES" dirty="0"/>
        </a:p>
      </dgm:t>
    </dgm:pt>
    <dgm:pt modelId="{07A4C1C3-DE2F-4180-A2E0-C44AD5B58A3F}" type="parTrans" cxnId="{FAF69A53-ADB0-45D5-8778-0C03644189C7}">
      <dgm:prSet/>
      <dgm:spPr/>
      <dgm:t>
        <a:bodyPr/>
        <a:lstStyle/>
        <a:p>
          <a:endParaRPr lang="es-ES"/>
        </a:p>
      </dgm:t>
    </dgm:pt>
    <dgm:pt modelId="{6B031524-779F-4ECA-B8AD-97057628605C}" type="sibTrans" cxnId="{FAF69A53-ADB0-45D5-8778-0C03644189C7}">
      <dgm:prSet/>
      <dgm:spPr/>
      <dgm:t>
        <a:bodyPr/>
        <a:lstStyle/>
        <a:p>
          <a:endParaRPr lang="es-ES"/>
        </a:p>
      </dgm:t>
    </dgm:pt>
    <dgm:pt modelId="{88973F7B-0A5B-4D4B-9CC3-6D84ECF50A34}">
      <dgm:prSet phldrT="[Texto]"/>
      <dgm:spPr/>
      <dgm:t>
        <a:bodyPr/>
        <a:lstStyle/>
        <a:p>
          <a:r>
            <a:rPr lang="es-ES" dirty="0" smtClean="0"/>
            <a:t>Explotación de los resultados</a:t>
          </a:r>
          <a:endParaRPr lang="es-ES" dirty="0"/>
        </a:p>
      </dgm:t>
    </dgm:pt>
    <dgm:pt modelId="{C68C6112-B440-4486-9334-EF05EDC2640A}" type="parTrans" cxnId="{0A51C385-7EA3-4B78-9A93-0E06CA723B62}">
      <dgm:prSet/>
      <dgm:spPr/>
      <dgm:t>
        <a:bodyPr/>
        <a:lstStyle/>
        <a:p>
          <a:endParaRPr lang="es-ES"/>
        </a:p>
      </dgm:t>
    </dgm:pt>
    <dgm:pt modelId="{B1AA5B5C-0989-46D6-B82D-246D031FDF3F}" type="sibTrans" cxnId="{0A51C385-7EA3-4B78-9A93-0E06CA723B62}">
      <dgm:prSet/>
      <dgm:spPr/>
      <dgm:t>
        <a:bodyPr/>
        <a:lstStyle/>
        <a:p>
          <a:endParaRPr lang="es-ES"/>
        </a:p>
      </dgm:t>
    </dgm:pt>
    <dgm:pt modelId="{861ADA0A-EF1A-4500-B8B9-F5FD9900354E}" type="pres">
      <dgm:prSet presAssocID="{E8ABD6AD-613C-4A7B-AC04-1DEEECAC7B9D}" presName="CompostProcess" presStyleCnt="0">
        <dgm:presLayoutVars>
          <dgm:dir/>
          <dgm:resizeHandles val="exact"/>
        </dgm:presLayoutVars>
      </dgm:prSet>
      <dgm:spPr/>
    </dgm:pt>
    <dgm:pt modelId="{9B6F6BF5-4507-4F45-AE36-7C0568D898F1}" type="pres">
      <dgm:prSet presAssocID="{E8ABD6AD-613C-4A7B-AC04-1DEEECAC7B9D}" presName="arrow" presStyleLbl="bgShp" presStyleIdx="0" presStyleCnt="1"/>
      <dgm:spPr/>
    </dgm:pt>
    <dgm:pt modelId="{0FE21C5B-B8F6-4178-8805-E6DEF12A0572}" type="pres">
      <dgm:prSet presAssocID="{E8ABD6AD-613C-4A7B-AC04-1DEEECAC7B9D}" presName="linearProcess" presStyleCnt="0"/>
      <dgm:spPr/>
    </dgm:pt>
    <dgm:pt modelId="{6CB79F2F-B7B9-4480-AC24-CEE7915F378A}" type="pres">
      <dgm:prSet presAssocID="{B71DB747-51B8-42A8-ABB8-951503824C07}" presName="textNode" presStyleLbl="node1" presStyleIdx="0" presStyleCnt="5">
        <dgm:presLayoutVars>
          <dgm:bulletEnabled val="1"/>
        </dgm:presLayoutVars>
      </dgm:prSet>
      <dgm:spPr/>
      <dgm:t>
        <a:bodyPr/>
        <a:lstStyle/>
        <a:p>
          <a:endParaRPr lang="es-ES"/>
        </a:p>
      </dgm:t>
    </dgm:pt>
    <dgm:pt modelId="{E777EB5D-D05F-40F5-B9A9-9C4AFFC447EB}" type="pres">
      <dgm:prSet presAssocID="{F495A773-0794-458F-B795-8D2B1E498DEC}" presName="sibTrans" presStyleCnt="0"/>
      <dgm:spPr/>
    </dgm:pt>
    <dgm:pt modelId="{396D8DD5-E637-4217-9596-8D4D6691A723}" type="pres">
      <dgm:prSet presAssocID="{F1A30DA9-A05E-46EB-B7C8-87ADA00683FE}" presName="textNode" presStyleLbl="node1" presStyleIdx="1" presStyleCnt="5">
        <dgm:presLayoutVars>
          <dgm:bulletEnabled val="1"/>
        </dgm:presLayoutVars>
      </dgm:prSet>
      <dgm:spPr/>
      <dgm:t>
        <a:bodyPr/>
        <a:lstStyle/>
        <a:p>
          <a:endParaRPr lang="es-ES"/>
        </a:p>
      </dgm:t>
    </dgm:pt>
    <dgm:pt modelId="{89987799-E380-44CA-B4A3-6CFDE4955D7C}" type="pres">
      <dgm:prSet presAssocID="{BA3440AD-53ED-41A6-AB4B-F6FF807EEC8D}" presName="sibTrans" presStyleCnt="0"/>
      <dgm:spPr/>
    </dgm:pt>
    <dgm:pt modelId="{0C6463A9-A3D5-4551-A954-2FBA73A22194}" type="pres">
      <dgm:prSet presAssocID="{FA3B1B23-9986-498A-A721-3EAB0DBB925E}" presName="textNode" presStyleLbl="node1" presStyleIdx="2" presStyleCnt="5">
        <dgm:presLayoutVars>
          <dgm:bulletEnabled val="1"/>
        </dgm:presLayoutVars>
      </dgm:prSet>
      <dgm:spPr/>
      <dgm:t>
        <a:bodyPr/>
        <a:lstStyle/>
        <a:p>
          <a:endParaRPr lang="es-ES"/>
        </a:p>
      </dgm:t>
    </dgm:pt>
    <dgm:pt modelId="{360A1138-E052-46B9-9415-3C8B621AABFD}" type="pres">
      <dgm:prSet presAssocID="{6B031524-779F-4ECA-B8AD-97057628605C}" presName="sibTrans" presStyleCnt="0"/>
      <dgm:spPr/>
    </dgm:pt>
    <dgm:pt modelId="{66BC73E6-106E-41B9-92EB-54D6CB5EAF79}" type="pres">
      <dgm:prSet presAssocID="{3A66B194-9A47-49A9-ABB7-A02BAC079938}" presName="textNode" presStyleLbl="node1" presStyleIdx="3" presStyleCnt="5">
        <dgm:presLayoutVars>
          <dgm:bulletEnabled val="1"/>
        </dgm:presLayoutVars>
      </dgm:prSet>
      <dgm:spPr/>
      <dgm:t>
        <a:bodyPr/>
        <a:lstStyle/>
        <a:p>
          <a:endParaRPr lang="es-ES"/>
        </a:p>
      </dgm:t>
    </dgm:pt>
    <dgm:pt modelId="{C65F3C76-F1F6-421A-BC4E-D36661066F3B}" type="pres">
      <dgm:prSet presAssocID="{EBF9E0F3-A5FF-44BF-89C3-812A0A3DEE1C}" presName="sibTrans" presStyleCnt="0"/>
      <dgm:spPr/>
    </dgm:pt>
    <dgm:pt modelId="{ACD4CCC0-0119-4E3B-94BE-9A4FD91C3F76}" type="pres">
      <dgm:prSet presAssocID="{88973F7B-0A5B-4D4B-9CC3-6D84ECF50A34}" presName="textNode" presStyleLbl="node1" presStyleIdx="4" presStyleCnt="5">
        <dgm:presLayoutVars>
          <dgm:bulletEnabled val="1"/>
        </dgm:presLayoutVars>
      </dgm:prSet>
      <dgm:spPr/>
      <dgm:t>
        <a:bodyPr/>
        <a:lstStyle/>
        <a:p>
          <a:endParaRPr lang="es-ES"/>
        </a:p>
      </dgm:t>
    </dgm:pt>
  </dgm:ptLst>
  <dgm:cxnLst>
    <dgm:cxn modelId="{82F63D8C-4F12-4E28-8636-DC79D48002CF}" type="presOf" srcId="{B71DB747-51B8-42A8-ABB8-951503824C07}" destId="{6CB79F2F-B7B9-4480-AC24-CEE7915F378A}" srcOrd="0" destOrd="0" presId="urn:microsoft.com/office/officeart/2005/8/layout/hProcess9"/>
    <dgm:cxn modelId="{116C7A27-67BD-4B7B-88A1-3B4CA8070CB0}" type="presOf" srcId="{E8ABD6AD-613C-4A7B-AC04-1DEEECAC7B9D}" destId="{861ADA0A-EF1A-4500-B8B9-F5FD9900354E}" srcOrd="0" destOrd="0" presId="urn:microsoft.com/office/officeart/2005/8/layout/hProcess9"/>
    <dgm:cxn modelId="{FAF69A53-ADB0-45D5-8778-0C03644189C7}" srcId="{E8ABD6AD-613C-4A7B-AC04-1DEEECAC7B9D}" destId="{FA3B1B23-9986-498A-A721-3EAB0DBB925E}" srcOrd="2" destOrd="0" parTransId="{07A4C1C3-DE2F-4180-A2E0-C44AD5B58A3F}" sibTransId="{6B031524-779F-4ECA-B8AD-97057628605C}"/>
    <dgm:cxn modelId="{D4B178F7-F9B7-4EC6-9356-67AA799706EF}" srcId="{E8ABD6AD-613C-4A7B-AC04-1DEEECAC7B9D}" destId="{3A66B194-9A47-49A9-ABB7-A02BAC079938}" srcOrd="3" destOrd="0" parTransId="{A4B229A8-10B6-4388-8258-9BA202EFFB8C}" sibTransId="{EBF9E0F3-A5FF-44BF-89C3-812A0A3DEE1C}"/>
    <dgm:cxn modelId="{751986DA-6202-47E5-9C35-0C8FEA7A564A}" srcId="{E8ABD6AD-613C-4A7B-AC04-1DEEECAC7B9D}" destId="{F1A30DA9-A05E-46EB-B7C8-87ADA00683FE}" srcOrd="1" destOrd="0" parTransId="{71998DA7-ABDD-44C8-8A8D-E36B3C7CEC0C}" sibTransId="{BA3440AD-53ED-41A6-AB4B-F6FF807EEC8D}"/>
    <dgm:cxn modelId="{62A0B697-087A-45F8-AB37-6FF0D88653AA}" type="presOf" srcId="{F1A30DA9-A05E-46EB-B7C8-87ADA00683FE}" destId="{396D8DD5-E637-4217-9596-8D4D6691A723}" srcOrd="0" destOrd="0" presId="urn:microsoft.com/office/officeart/2005/8/layout/hProcess9"/>
    <dgm:cxn modelId="{0A51C385-7EA3-4B78-9A93-0E06CA723B62}" srcId="{E8ABD6AD-613C-4A7B-AC04-1DEEECAC7B9D}" destId="{88973F7B-0A5B-4D4B-9CC3-6D84ECF50A34}" srcOrd="4" destOrd="0" parTransId="{C68C6112-B440-4486-9334-EF05EDC2640A}" sibTransId="{B1AA5B5C-0989-46D6-B82D-246D031FDF3F}"/>
    <dgm:cxn modelId="{9965DF34-8255-44CD-B465-A9AFE16D29A2}" type="presOf" srcId="{88973F7B-0A5B-4D4B-9CC3-6D84ECF50A34}" destId="{ACD4CCC0-0119-4E3B-94BE-9A4FD91C3F76}" srcOrd="0" destOrd="0" presId="urn:microsoft.com/office/officeart/2005/8/layout/hProcess9"/>
    <dgm:cxn modelId="{23ABEB91-C700-4364-986E-0114A64C1FF5}" type="presOf" srcId="{FA3B1B23-9986-498A-A721-3EAB0DBB925E}" destId="{0C6463A9-A3D5-4551-A954-2FBA73A22194}" srcOrd="0" destOrd="0" presId="urn:microsoft.com/office/officeart/2005/8/layout/hProcess9"/>
    <dgm:cxn modelId="{212CA340-D937-4FB5-AAC3-8EE19D94D38A}" srcId="{E8ABD6AD-613C-4A7B-AC04-1DEEECAC7B9D}" destId="{B71DB747-51B8-42A8-ABB8-951503824C07}" srcOrd="0" destOrd="0" parTransId="{C2E6B077-38BC-4961-BA76-F93EB07BF71B}" sibTransId="{F495A773-0794-458F-B795-8D2B1E498DEC}"/>
    <dgm:cxn modelId="{592C8444-2B94-425A-A03D-EE991B1D2E47}" type="presOf" srcId="{3A66B194-9A47-49A9-ABB7-A02BAC079938}" destId="{66BC73E6-106E-41B9-92EB-54D6CB5EAF79}" srcOrd="0" destOrd="0" presId="urn:microsoft.com/office/officeart/2005/8/layout/hProcess9"/>
    <dgm:cxn modelId="{43260623-A383-4B4B-AD22-11627ECD963D}" type="presParOf" srcId="{861ADA0A-EF1A-4500-B8B9-F5FD9900354E}" destId="{9B6F6BF5-4507-4F45-AE36-7C0568D898F1}" srcOrd="0" destOrd="0" presId="urn:microsoft.com/office/officeart/2005/8/layout/hProcess9"/>
    <dgm:cxn modelId="{68A24A23-F108-4A85-B6D4-2EA844E34635}" type="presParOf" srcId="{861ADA0A-EF1A-4500-B8B9-F5FD9900354E}" destId="{0FE21C5B-B8F6-4178-8805-E6DEF12A0572}" srcOrd="1" destOrd="0" presId="urn:microsoft.com/office/officeart/2005/8/layout/hProcess9"/>
    <dgm:cxn modelId="{DFA1BA73-02E5-4DB9-BF22-82F904601531}" type="presParOf" srcId="{0FE21C5B-B8F6-4178-8805-E6DEF12A0572}" destId="{6CB79F2F-B7B9-4480-AC24-CEE7915F378A}" srcOrd="0" destOrd="0" presId="urn:microsoft.com/office/officeart/2005/8/layout/hProcess9"/>
    <dgm:cxn modelId="{4EE25A43-FFA7-469C-817C-F6073CEAB520}" type="presParOf" srcId="{0FE21C5B-B8F6-4178-8805-E6DEF12A0572}" destId="{E777EB5D-D05F-40F5-B9A9-9C4AFFC447EB}" srcOrd="1" destOrd="0" presId="urn:microsoft.com/office/officeart/2005/8/layout/hProcess9"/>
    <dgm:cxn modelId="{3BF215D6-115F-4675-B7CF-D6B81560BCC9}" type="presParOf" srcId="{0FE21C5B-B8F6-4178-8805-E6DEF12A0572}" destId="{396D8DD5-E637-4217-9596-8D4D6691A723}" srcOrd="2" destOrd="0" presId="urn:microsoft.com/office/officeart/2005/8/layout/hProcess9"/>
    <dgm:cxn modelId="{0012A908-5E87-4699-A94C-BD8BC7458472}" type="presParOf" srcId="{0FE21C5B-B8F6-4178-8805-E6DEF12A0572}" destId="{89987799-E380-44CA-B4A3-6CFDE4955D7C}" srcOrd="3" destOrd="0" presId="urn:microsoft.com/office/officeart/2005/8/layout/hProcess9"/>
    <dgm:cxn modelId="{3C7F96D0-1D6F-42EB-98BC-22A9AD22F946}" type="presParOf" srcId="{0FE21C5B-B8F6-4178-8805-E6DEF12A0572}" destId="{0C6463A9-A3D5-4551-A954-2FBA73A22194}" srcOrd="4" destOrd="0" presId="urn:microsoft.com/office/officeart/2005/8/layout/hProcess9"/>
    <dgm:cxn modelId="{B3F6FC40-7269-4835-A0EE-C2E9608EEFA8}" type="presParOf" srcId="{0FE21C5B-B8F6-4178-8805-E6DEF12A0572}" destId="{360A1138-E052-46B9-9415-3C8B621AABFD}" srcOrd="5" destOrd="0" presId="urn:microsoft.com/office/officeart/2005/8/layout/hProcess9"/>
    <dgm:cxn modelId="{1C9FC13D-4E72-4BFC-8A6F-96F12BE5E3B5}" type="presParOf" srcId="{0FE21C5B-B8F6-4178-8805-E6DEF12A0572}" destId="{66BC73E6-106E-41B9-92EB-54D6CB5EAF79}" srcOrd="6" destOrd="0" presId="urn:microsoft.com/office/officeart/2005/8/layout/hProcess9"/>
    <dgm:cxn modelId="{66F2F0EB-AD63-4A89-B547-CBD5C4D4F494}" type="presParOf" srcId="{0FE21C5B-B8F6-4178-8805-E6DEF12A0572}" destId="{C65F3C76-F1F6-421A-BC4E-D36661066F3B}" srcOrd="7" destOrd="0" presId="urn:microsoft.com/office/officeart/2005/8/layout/hProcess9"/>
    <dgm:cxn modelId="{CDD180B6-3E67-4322-8E2D-7BC02CCA2C81}" type="presParOf" srcId="{0FE21C5B-B8F6-4178-8805-E6DEF12A0572}" destId="{ACD4CCC0-0119-4E3B-94BE-9A4FD91C3F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FE707-E5A4-4FF8-8FE9-255A71E6B267}">
      <dsp:nvSpPr>
        <dsp:cNvPr id="0" name=""/>
        <dsp:cNvSpPr/>
      </dsp:nvSpPr>
      <dsp:spPr>
        <a:xfrm>
          <a:off x="1827823" y="0"/>
          <a:ext cx="1827822" cy="1651828"/>
        </a:xfrm>
        <a:prstGeom prst="trapezoid">
          <a:avLst>
            <a:gd name="adj" fmla="val 55327"/>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S" sz="2200" kern="1200" dirty="0" smtClean="0"/>
        </a:p>
        <a:p>
          <a:pPr lvl="0" algn="ctr" defTabSz="977900">
            <a:lnSpc>
              <a:spcPct val="90000"/>
            </a:lnSpc>
            <a:spcBef>
              <a:spcPct val="0"/>
            </a:spcBef>
            <a:spcAft>
              <a:spcPct val="35000"/>
            </a:spcAft>
          </a:pPr>
          <a:endParaRPr lang="es-ES" sz="2200" kern="1200" dirty="0" smtClean="0"/>
        </a:p>
        <a:p>
          <a:pPr lvl="0" algn="ctr" defTabSz="977900">
            <a:lnSpc>
              <a:spcPct val="90000"/>
            </a:lnSpc>
            <a:spcBef>
              <a:spcPct val="0"/>
            </a:spcBef>
            <a:spcAft>
              <a:spcPct val="35000"/>
            </a:spcAft>
          </a:pPr>
          <a:r>
            <a:rPr lang="es-ES" sz="1600" kern="1200" dirty="0" smtClean="0">
              <a:solidFill>
                <a:schemeClr val="bg1"/>
              </a:solidFill>
            </a:rPr>
            <a:t>CONOCIMIENTO</a:t>
          </a:r>
          <a:endParaRPr lang="es-ES" sz="1600" kern="1200" dirty="0">
            <a:solidFill>
              <a:schemeClr val="bg1"/>
            </a:solidFill>
          </a:endParaRPr>
        </a:p>
      </dsp:txBody>
      <dsp:txXfrm>
        <a:off x="1827823" y="0"/>
        <a:ext cx="1827822" cy="1651828"/>
      </dsp:txXfrm>
    </dsp:sp>
    <dsp:sp modelId="{0C881600-8BB5-470F-91E4-A6B19AA23F9C}">
      <dsp:nvSpPr>
        <dsp:cNvPr id="0" name=""/>
        <dsp:cNvSpPr/>
      </dsp:nvSpPr>
      <dsp:spPr>
        <a:xfrm>
          <a:off x="913911" y="1651828"/>
          <a:ext cx="3655645" cy="1651828"/>
        </a:xfrm>
        <a:prstGeom prst="trapezoid">
          <a:avLst>
            <a:gd name="adj" fmla="val 55327"/>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bg1"/>
              </a:solidFill>
            </a:rPr>
            <a:t>INFORMACIÓN</a:t>
          </a:r>
          <a:endParaRPr lang="es-ES" sz="2800" kern="1200" dirty="0">
            <a:solidFill>
              <a:schemeClr val="bg1"/>
            </a:solidFill>
          </a:endParaRPr>
        </a:p>
      </dsp:txBody>
      <dsp:txXfrm>
        <a:off x="1553649" y="1651828"/>
        <a:ext cx="2376169" cy="1651828"/>
      </dsp:txXfrm>
    </dsp:sp>
    <dsp:sp modelId="{98E5057C-94D6-47FE-B5BC-72DDFF117AF1}">
      <dsp:nvSpPr>
        <dsp:cNvPr id="0" name=""/>
        <dsp:cNvSpPr/>
      </dsp:nvSpPr>
      <dsp:spPr>
        <a:xfrm>
          <a:off x="0" y="3303657"/>
          <a:ext cx="5483468" cy="1651828"/>
        </a:xfrm>
        <a:prstGeom prst="trapezoid">
          <a:avLst>
            <a:gd name="adj" fmla="val 55327"/>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s-ES" sz="6500" kern="1200" dirty="0" smtClean="0">
              <a:solidFill>
                <a:schemeClr val="bg1"/>
              </a:solidFill>
            </a:rPr>
            <a:t>DATOS</a:t>
          </a:r>
          <a:endParaRPr lang="es-ES" sz="6500" kern="1200" dirty="0">
            <a:solidFill>
              <a:schemeClr val="bg1"/>
            </a:solidFill>
          </a:endParaRPr>
        </a:p>
      </dsp:txBody>
      <dsp:txXfrm>
        <a:off x="959607" y="3303657"/>
        <a:ext cx="3564254" cy="1651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06C7A-18B8-4219-A2D8-180193171CCE}">
      <dsp:nvSpPr>
        <dsp:cNvPr id="0" name=""/>
        <dsp:cNvSpPr/>
      </dsp:nvSpPr>
      <dsp:spPr>
        <a:xfrm>
          <a:off x="542804" y="220720"/>
          <a:ext cx="2772494" cy="2772494"/>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s-ES" sz="1300" kern="1200" dirty="0" smtClean="0"/>
            <a:t>VOLUMEN</a:t>
          </a:r>
          <a:endParaRPr lang="es-ES" sz="1300" kern="1200" dirty="0"/>
        </a:p>
      </dsp:txBody>
      <dsp:txXfrm>
        <a:off x="1964038" y="634944"/>
        <a:ext cx="940667" cy="643614"/>
      </dsp:txXfrm>
    </dsp:sp>
    <dsp:sp modelId="{7631CA42-300C-47F3-BEB6-DC7918BE952C}">
      <dsp:nvSpPr>
        <dsp:cNvPr id="0" name=""/>
        <dsp:cNvSpPr/>
      </dsp:nvSpPr>
      <dsp:spPr>
        <a:xfrm>
          <a:off x="546796" y="220732"/>
          <a:ext cx="2772494" cy="2772494"/>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s-ES" sz="1300" kern="1200" dirty="0" smtClean="0"/>
            <a:t>VALOR</a:t>
          </a:r>
          <a:endParaRPr lang="es-ES" sz="1300" kern="1200" dirty="0"/>
        </a:p>
      </dsp:txBody>
      <dsp:txXfrm>
        <a:off x="2358820" y="1474956"/>
        <a:ext cx="825147" cy="696424"/>
      </dsp:txXfrm>
    </dsp:sp>
    <dsp:sp modelId="{88F74718-FA90-409E-B150-3B3DD4BD4A91}">
      <dsp:nvSpPr>
        <dsp:cNvPr id="0" name=""/>
        <dsp:cNvSpPr/>
      </dsp:nvSpPr>
      <dsp:spPr>
        <a:xfrm>
          <a:off x="558968" y="220732"/>
          <a:ext cx="2772494" cy="2772494"/>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s-ES" sz="1300" kern="1200" dirty="0" smtClean="0"/>
            <a:t>VERACIDAD</a:t>
          </a:r>
          <a:endParaRPr lang="es-ES" sz="1300" kern="1200" dirty="0"/>
        </a:p>
      </dsp:txBody>
      <dsp:txXfrm>
        <a:off x="1450127" y="2300103"/>
        <a:ext cx="990176" cy="594106"/>
      </dsp:txXfrm>
    </dsp:sp>
    <dsp:sp modelId="{7B3BA2F1-E37E-4453-861C-0F2385A308E0}">
      <dsp:nvSpPr>
        <dsp:cNvPr id="0" name=""/>
        <dsp:cNvSpPr/>
      </dsp:nvSpPr>
      <dsp:spPr>
        <a:xfrm>
          <a:off x="549098" y="220732"/>
          <a:ext cx="2772494" cy="2772494"/>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s-ES" sz="1300" kern="1200" dirty="0" smtClean="0"/>
            <a:t>VELOCIDAD</a:t>
          </a:r>
          <a:endParaRPr lang="es-ES" sz="1300" kern="1200" dirty="0"/>
        </a:p>
      </dsp:txBody>
      <dsp:txXfrm>
        <a:off x="681121" y="1474956"/>
        <a:ext cx="825147" cy="696424"/>
      </dsp:txXfrm>
    </dsp:sp>
    <dsp:sp modelId="{C2DDBAE6-1142-498D-B432-E52439D2C9DF}">
      <dsp:nvSpPr>
        <dsp:cNvPr id="0" name=""/>
        <dsp:cNvSpPr/>
      </dsp:nvSpPr>
      <dsp:spPr>
        <a:xfrm>
          <a:off x="533183" y="220732"/>
          <a:ext cx="2772494" cy="2772494"/>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s-ES" sz="1300" kern="1200" dirty="0" smtClean="0"/>
            <a:t>VARIEDAD</a:t>
          </a:r>
          <a:endParaRPr lang="es-ES" sz="1300" kern="1200" dirty="0"/>
        </a:p>
      </dsp:txBody>
      <dsp:txXfrm>
        <a:off x="937506" y="643208"/>
        <a:ext cx="940667" cy="643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F6BF5-4507-4F45-AE36-7C0568D898F1}">
      <dsp:nvSpPr>
        <dsp:cNvPr id="0" name=""/>
        <dsp:cNvSpPr/>
      </dsp:nvSpPr>
      <dsp:spPr>
        <a:xfrm>
          <a:off x="775663" y="0"/>
          <a:ext cx="8790851" cy="483754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79F2F-B7B9-4480-AC24-CEE7915F378A}">
      <dsp:nvSpPr>
        <dsp:cNvPr id="0" name=""/>
        <dsp:cNvSpPr/>
      </dsp:nvSpPr>
      <dsp:spPr>
        <a:xfrm>
          <a:off x="4544" y="1451264"/>
          <a:ext cx="1987132" cy="193501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Detección y análisis de fuentes de información</a:t>
          </a:r>
          <a:endParaRPr lang="es-ES" sz="1800" kern="1200" dirty="0"/>
        </a:p>
      </dsp:txBody>
      <dsp:txXfrm>
        <a:off x="99004" y="1545724"/>
        <a:ext cx="1798212" cy="1746098"/>
      </dsp:txXfrm>
    </dsp:sp>
    <dsp:sp modelId="{396D8DD5-E637-4217-9596-8D4D6691A723}">
      <dsp:nvSpPr>
        <dsp:cNvPr id="0" name=""/>
        <dsp:cNvSpPr/>
      </dsp:nvSpPr>
      <dsp:spPr>
        <a:xfrm>
          <a:off x="2091033" y="1451264"/>
          <a:ext cx="1987132" cy="1935018"/>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Almacenamiento y organización de los datos</a:t>
          </a:r>
          <a:endParaRPr lang="es-ES" sz="1800" kern="1200" dirty="0"/>
        </a:p>
      </dsp:txBody>
      <dsp:txXfrm>
        <a:off x="2185493" y="1545724"/>
        <a:ext cx="1798212" cy="1746098"/>
      </dsp:txXfrm>
    </dsp:sp>
    <dsp:sp modelId="{0C6463A9-A3D5-4551-A954-2FBA73A22194}">
      <dsp:nvSpPr>
        <dsp:cNvPr id="0" name=""/>
        <dsp:cNvSpPr/>
      </dsp:nvSpPr>
      <dsp:spPr>
        <a:xfrm>
          <a:off x="4177522" y="1451264"/>
          <a:ext cx="1987132" cy="1935018"/>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Pre-procesado y calidad del dato</a:t>
          </a:r>
          <a:endParaRPr lang="es-ES" sz="1800" kern="1200" dirty="0"/>
        </a:p>
      </dsp:txBody>
      <dsp:txXfrm>
        <a:off x="4271982" y="1545724"/>
        <a:ext cx="1798212" cy="1746098"/>
      </dsp:txXfrm>
    </dsp:sp>
    <dsp:sp modelId="{66BC73E6-106E-41B9-92EB-54D6CB5EAF79}">
      <dsp:nvSpPr>
        <dsp:cNvPr id="0" name=""/>
        <dsp:cNvSpPr/>
      </dsp:nvSpPr>
      <dsp:spPr>
        <a:xfrm>
          <a:off x="6264011" y="1451264"/>
          <a:ext cx="1987132" cy="1935018"/>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Analítica Predictiva y </a:t>
          </a:r>
          <a:r>
            <a:rPr lang="es-ES" sz="1800" kern="1200" dirty="0" err="1" smtClean="0"/>
            <a:t>Drescriptiva</a:t>
          </a:r>
          <a:endParaRPr lang="es-ES" sz="1800" kern="1200" dirty="0"/>
        </a:p>
      </dsp:txBody>
      <dsp:txXfrm>
        <a:off x="6358471" y="1545724"/>
        <a:ext cx="1798212" cy="1746098"/>
      </dsp:txXfrm>
    </dsp:sp>
    <dsp:sp modelId="{ACD4CCC0-0119-4E3B-94BE-9A4FD91C3F76}">
      <dsp:nvSpPr>
        <dsp:cNvPr id="0" name=""/>
        <dsp:cNvSpPr/>
      </dsp:nvSpPr>
      <dsp:spPr>
        <a:xfrm>
          <a:off x="8350500" y="1451264"/>
          <a:ext cx="1987132" cy="1935018"/>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Explotación de los resultados</a:t>
          </a:r>
          <a:endParaRPr lang="es-ES" sz="1800" kern="1200" dirty="0"/>
        </a:p>
      </dsp:txBody>
      <dsp:txXfrm>
        <a:off x="8444960" y="1545724"/>
        <a:ext cx="1798212" cy="17460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C82E4-723E-4AF4-B5C5-5B25671212B5}" type="datetimeFigureOut">
              <a:rPr lang="es-ES" smtClean="0"/>
              <a:t>26/04/2021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D33A6-DFBF-4E4E-A203-AA1262498980}" type="slidenum">
              <a:rPr lang="es-ES" smtClean="0"/>
              <a:t>‹Nº›</a:t>
            </a:fld>
            <a:endParaRPr lang="es-ES"/>
          </a:p>
        </p:txBody>
      </p:sp>
    </p:spTree>
    <p:extLst>
      <p:ext uri="{BB962C8B-B14F-4D97-AF65-F5344CB8AC3E}">
        <p14:creationId xmlns:p14="http://schemas.microsoft.com/office/powerpoint/2010/main" val="245354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C1D33A6-DFBF-4E4E-A203-AA1262498980}" type="slidenum">
              <a:rPr lang="es-ES" smtClean="0"/>
              <a:t>3</a:t>
            </a:fld>
            <a:endParaRPr lang="es-ES"/>
          </a:p>
        </p:txBody>
      </p:sp>
    </p:spTree>
    <p:extLst>
      <p:ext uri="{BB962C8B-B14F-4D97-AF65-F5344CB8AC3E}">
        <p14:creationId xmlns:p14="http://schemas.microsoft.com/office/powerpoint/2010/main" val="2320421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1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51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290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931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506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C1D33A6-DFBF-4E4E-A203-AA1262498980}" type="slidenum">
              <a:rPr lang="es-ES" smtClean="0"/>
              <a:t>24</a:t>
            </a:fld>
            <a:endParaRPr lang="es-ES"/>
          </a:p>
        </p:txBody>
      </p:sp>
    </p:spTree>
    <p:extLst>
      <p:ext uri="{BB962C8B-B14F-4D97-AF65-F5344CB8AC3E}">
        <p14:creationId xmlns:p14="http://schemas.microsoft.com/office/powerpoint/2010/main" val="1698037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714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913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492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55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C1D33A6-DFBF-4E4E-A203-AA1262498980}" type="slidenum">
              <a:rPr lang="es-ES" smtClean="0"/>
              <a:t>8</a:t>
            </a:fld>
            <a:endParaRPr lang="es-ES"/>
          </a:p>
        </p:txBody>
      </p:sp>
    </p:spTree>
    <p:extLst>
      <p:ext uri="{BB962C8B-B14F-4D97-AF65-F5344CB8AC3E}">
        <p14:creationId xmlns:p14="http://schemas.microsoft.com/office/powerpoint/2010/main" val="2443262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932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93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050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571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966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75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12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96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02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693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C1D33A6-DFBF-4E4E-A203-AA1262498980}" type="slidenum">
              <a:rPr lang="es-ES" smtClean="0"/>
              <a:t>9</a:t>
            </a:fld>
            <a:endParaRPr lang="es-ES"/>
          </a:p>
        </p:txBody>
      </p:sp>
    </p:spTree>
    <p:extLst>
      <p:ext uri="{BB962C8B-B14F-4D97-AF65-F5344CB8AC3E}">
        <p14:creationId xmlns:p14="http://schemas.microsoft.com/office/powerpoint/2010/main" val="3858293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214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00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375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460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57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067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578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416979b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416979b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393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65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98812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9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15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416979b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416979b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84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1776E9-92D5-4AC9-A7EE-449AF16B9380}" type="datetimeFigureOut">
              <a:rPr lang="es-ES" smtClean="0"/>
              <a:t>26/04/2021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4200978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1776E9-92D5-4AC9-A7EE-449AF16B9380}" type="datetimeFigureOut">
              <a:rPr lang="es-ES" smtClean="0"/>
              <a:t>26/04/2021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3642597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1776E9-92D5-4AC9-A7EE-449AF16B9380}" type="datetimeFigureOut">
              <a:rPr lang="es-ES" smtClean="0"/>
              <a:t>26/04/2021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663206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1776E9-92D5-4AC9-A7EE-449AF16B9380}" type="datetimeFigureOut">
              <a:rPr lang="es-ES" smtClean="0"/>
              <a:t>26/04/2021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316658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1776E9-92D5-4AC9-A7EE-449AF16B9380}" type="datetimeFigureOut">
              <a:rPr lang="es-ES" smtClean="0"/>
              <a:t>26/04/2021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8366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1776E9-92D5-4AC9-A7EE-449AF16B9380}" type="datetimeFigureOut">
              <a:rPr lang="es-ES" smtClean="0"/>
              <a:t>26/04/2021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3930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1776E9-92D5-4AC9-A7EE-449AF16B9380}" type="datetimeFigureOut">
              <a:rPr lang="es-ES" smtClean="0"/>
              <a:t>26/04/2021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3700358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1776E9-92D5-4AC9-A7EE-449AF16B9380}" type="datetimeFigureOut">
              <a:rPr lang="es-ES" smtClean="0"/>
              <a:t>26/04/2021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66527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1776E9-92D5-4AC9-A7EE-449AF16B9380}" type="datetimeFigureOut">
              <a:rPr lang="es-ES" smtClean="0"/>
              <a:t>26/04/2021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70219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1776E9-92D5-4AC9-A7EE-449AF16B9380}" type="datetimeFigureOut">
              <a:rPr lang="es-ES" smtClean="0"/>
              <a:t>26/04/2021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413965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1776E9-92D5-4AC9-A7EE-449AF16B9380}" type="datetimeFigureOut">
              <a:rPr lang="es-ES" smtClean="0"/>
              <a:t>26/04/2021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1E988CA-9300-471B-B7AC-C24CA394B222}" type="slidenum">
              <a:rPr lang="es-ES" smtClean="0"/>
              <a:t>‹Nº›</a:t>
            </a:fld>
            <a:endParaRPr lang="es-ES"/>
          </a:p>
        </p:txBody>
      </p:sp>
    </p:spTree>
    <p:extLst>
      <p:ext uri="{BB962C8B-B14F-4D97-AF65-F5344CB8AC3E}">
        <p14:creationId xmlns:p14="http://schemas.microsoft.com/office/powerpoint/2010/main" val="2787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776E9-92D5-4AC9-A7EE-449AF16B9380}" type="datetimeFigureOut">
              <a:rPr lang="es-ES" smtClean="0"/>
              <a:t>26/04/2021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988CA-9300-471B-B7AC-C24CA394B222}" type="slidenum">
              <a:rPr lang="es-ES" smtClean="0"/>
              <a:t>‹Nº›</a:t>
            </a:fld>
            <a:endParaRPr lang="es-ES"/>
          </a:p>
        </p:txBody>
      </p:sp>
    </p:spTree>
    <p:extLst>
      <p:ext uri="{BB962C8B-B14F-4D97-AF65-F5344CB8AC3E}">
        <p14:creationId xmlns:p14="http://schemas.microsoft.com/office/powerpoint/2010/main" val="83606805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riverlogic.com/technology/prescriptive-analytic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statista.com/statistics/871513/worldwide-data-created/#statisticContain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a:effectLst>
            <a:glow rad="127000">
              <a:schemeClr val="accent1">
                <a:alpha val="0"/>
              </a:schemeClr>
            </a:glow>
            <a:outerShdw blurRad="50800" dist="50800" dir="5400000" algn="ctr" rotWithShape="0">
              <a:srgbClr val="000000">
                <a:alpha val="0"/>
              </a:srgbClr>
            </a:outerShdw>
          </a:effectLst>
        </p:spPr>
      </p:pic>
      <p:sp>
        <p:nvSpPr>
          <p:cNvPr id="5" name="CuadroTexto 4"/>
          <p:cNvSpPr txBox="1"/>
          <p:nvPr/>
        </p:nvSpPr>
        <p:spPr>
          <a:xfrm>
            <a:off x="1431235" y="850790"/>
            <a:ext cx="9867568" cy="3046988"/>
          </a:xfrm>
          <a:prstGeom prst="rect">
            <a:avLst/>
          </a:prstGeom>
          <a:solidFill>
            <a:schemeClr val="tx1">
              <a:alpha val="82000"/>
            </a:schemeClr>
          </a:solidFill>
        </p:spPr>
        <p:txBody>
          <a:bodyPr wrap="square" rtlCol="0">
            <a:spAutoFit/>
          </a:bodyPr>
          <a:lstStyle/>
          <a:p>
            <a:pPr algn="ctr"/>
            <a:r>
              <a:rPr lang="es-ES" sz="9600" b="1" dirty="0" smtClean="0">
                <a:solidFill>
                  <a:schemeClr val="bg1"/>
                </a:solidFill>
              </a:rPr>
              <a:t>INTRODUCCIÓN A BIG DATA</a:t>
            </a:r>
            <a:endParaRPr lang="es-ES" sz="9600" b="1" dirty="0">
              <a:solidFill>
                <a:schemeClr val="bg1"/>
              </a:solidFill>
            </a:endParaRPr>
          </a:p>
        </p:txBody>
      </p:sp>
      <p:pic>
        <p:nvPicPr>
          <p:cNvPr id="6" name="Picture 2" descr="https://portal.edu.gva.es/cefirealcoi/wp-content/uploads/sites/222/2020/10/Logotipo_ME_FP_GV_F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80892"/>
            <a:ext cx="12194978" cy="147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27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523322" y="6512098"/>
            <a:ext cx="997747"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p:cNvSpPr/>
          <p:nvPr/>
        </p:nvSpPr>
        <p:spPr>
          <a:xfrm>
            <a:off x="523323" y="6001905"/>
            <a:ext cx="2272632"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523324" y="5145068"/>
            <a:ext cx="2905675"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523325" y="4352963"/>
            <a:ext cx="2492438"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p:cNvSpPr/>
          <p:nvPr/>
        </p:nvSpPr>
        <p:spPr>
          <a:xfrm>
            <a:off x="523324" y="3541139"/>
            <a:ext cx="365302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p:nvSpPr>
        <p:spPr>
          <a:xfrm>
            <a:off x="523325" y="2726139"/>
            <a:ext cx="1841806"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p:nvSpPr>
        <p:spPr>
          <a:xfrm>
            <a:off x="523325" y="2161344"/>
            <a:ext cx="1261514"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523324" y="1349520"/>
            <a:ext cx="311669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33618" y="4434174"/>
              <a:ext cx="4924746" cy="523220"/>
            </a:xfrm>
            <a:prstGeom prst="rect">
              <a:avLst/>
            </a:prstGeom>
          </p:spPr>
          <p:txBody>
            <a:bodyPr wrap="none">
              <a:spAutoFit/>
            </a:bodyPr>
            <a:lstStyle/>
            <a:p>
              <a:r>
                <a:rPr lang="es-ES" sz="2800" b="1" dirty="0" smtClean="0">
                  <a:solidFill>
                    <a:schemeClr val="bg1"/>
                  </a:solidFill>
                </a:rPr>
                <a:t>DATA SCIENCE - COMPETENCIAS</a:t>
              </a:r>
              <a:endParaRPr lang="es-ES" sz="2800" b="1" dirty="0">
                <a:solidFill>
                  <a:schemeClr val="bg1"/>
                </a:solidFill>
              </a:endParaRPr>
            </a:p>
          </p:txBody>
        </p:sp>
      </p:grpSp>
      <p:sp>
        <p:nvSpPr>
          <p:cNvPr id="15" name="Rectángulo 14"/>
          <p:cNvSpPr/>
          <p:nvPr/>
        </p:nvSpPr>
        <p:spPr>
          <a:xfrm>
            <a:off x="523323" y="1296768"/>
            <a:ext cx="11574891" cy="5632311"/>
          </a:xfrm>
          <a:prstGeom prst="rect">
            <a:avLst/>
          </a:prstGeom>
        </p:spPr>
        <p:txBody>
          <a:bodyPr wrap="square">
            <a:spAutoFit/>
          </a:bodyPr>
          <a:lstStyle/>
          <a:p>
            <a:r>
              <a:rPr lang="es-ES" b="1" dirty="0" smtClean="0"/>
              <a:t>Herramientas de programación</a:t>
            </a:r>
            <a:r>
              <a:rPr lang="es-ES" dirty="0" smtClean="0"/>
              <a:t>: Lenguaje de programación estadístico como R y Python, y un lenguaje de consulta de BBDD SQL</a:t>
            </a:r>
          </a:p>
          <a:p>
            <a:endParaRPr lang="es-ES" dirty="0"/>
          </a:p>
          <a:p>
            <a:r>
              <a:rPr lang="es-ES" b="1" dirty="0" smtClean="0"/>
              <a:t>Estadísticas:</a:t>
            </a:r>
            <a:r>
              <a:rPr lang="es-ES" dirty="0" smtClean="0"/>
              <a:t> Pruebas estadísticas, distribuciones, etc.  Aplicar las técnicas con un enfoque válido.</a:t>
            </a:r>
          </a:p>
          <a:p>
            <a:endParaRPr lang="es-ES" dirty="0"/>
          </a:p>
          <a:p>
            <a:r>
              <a:rPr lang="es-ES" b="1" dirty="0" smtClean="0"/>
              <a:t>Machine </a:t>
            </a:r>
            <a:r>
              <a:rPr lang="es-ES" b="1" dirty="0" err="1" smtClean="0"/>
              <a:t>Learning</a:t>
            </a:r>
            <a:r>
              <a:rPr lang="es-ES" dirty="0" smtClean="0"/>
              <a:t>: Conocer  los diferentes métodos de aprendizaje automático, comprender realmente cuando es apropiado utilizar uno u otro.</a:t>
            </a:r>
          </a:p>
          <a:p>
            <a:endParaRPr lang="es-ES" dirty="0"/>
          </a:p>
          <a:p>
            <a:r>
              <a:rPr lang="es-ES" b="1" dirty="0" smtClean="0"/>
              <a:t>Cálculo </a:t>
            </a:r>
            <a:r>
              <a:rPr lang="es-ES" b="1" dirty="0" err="1" smtClean="0"/>
              <a:t>multivariable</a:t>
            </a:r>
            <a:r>
              <a:rPr lang="es-ES" b="1" dirty="0" smtClean="0"/>
              <a:t> y álgebra lineal</a:t>
            </a:r>
            <a:r>
              <a:rPr lang="es-ES" dirty="0"/>
              <a:t>:  </a:t>
            </a:r>
            <a:r>
              <a:rPr lang="es-ES" dirty="0" smtClean="0"/>
              <a:t>Las </a:t>
            </a:r>
            <a:r>
              <a:rPr lang="es-ES" dirty="0"/>
              <a:t>pequeñas mejoras en el rendimiento predictivo o la optimización del algoritmo pueden generar grandes beneficios para la empresa</a:t>
            </a:r>
            <a:endParaRPr lang="es-ES" dirty="0" smtClean="0"/>
          </a:p>
          <a:p>
            <a:endParaRPr lang="es-ES" dirty="0"/>
          </a:p>
          <a:p>
            <a:r>
              <a:rPr lang="es-ES" b="1" dirty="0" smtClean="0"/>
              <a:t>Tratamiento de los datos</a:t>
            </a:r>
            <a:r>
              <a:rPr lang="es-ES" dirty="0" smtClean="0"/>
              <a:t>: Tratar las imperfecciones en los datos, valores faltantes, formatos inconsistentes, </a:t>
            </a:r>
          </a:p>
          <a:p>
            <a:r>
              <a:rPr lang="es-ES" dirty="0" smtClean="0"/>
              <a:t>en definitiva, limpieza de los datos.</a:t>
            </a:r>
          </a:p>
          <a:p>
            <a:endParaRPr lang="es-ES" dirty="0"/>
          </a:p>
          <a:p>
            <a:r>
              <a:rPr lang="es-ES" b="1" dirty="0" smtClean="0"/>
              <a:t>Visualización y comunicación</a:t>
            </a:r>
            <a:r>
              <a:rPr lang="es-ES" dirty="0" smtClean="0"/>
              <a:t>: Conocer los principios de la codificación visual de datos y la comunicación de las información</a:t>
            </a:r>
          </a:p>
          <a:p>
            <a:endParaRPr lang="es-ES" dirty="0"/>
          </a:p>
          <a:p>
            <a:r>
              <a:rPr lang="es-ES" b="1" dirty="0" smtClean="0"/>
              <a:t>Ingeniería de software</a:t>
            </a:r>
            <a:r>
              <a:rPr lang="es-ES" dirty="0" smtClean="0"/>
              <a:t>: Conocer el desarrollo de productos  basados en datos.</a:t>
            </a:r>
          </a:p>
          <a:p>
            <a:endParaRPr lang="es-ES" dirty="0"/>
          </a:p>
          <a:p>
            <a:r>
              <a:rPr lang="es-ES" b="1" dirty="0" smtClean="0"/>
              <a:t>Intuición</a:t>
            </a:r>
            <a:r>
              <a:rPr lang="es-ES" dirty="0" smtClean="0"/>
              <a:t>: Saber identificar las cosas importantes de las que no lo son.</a:t>
            </a:r>
            <a:endParaRPr lang="es-ES" dirty="0"/>
          </a:p>
        </p:txBody>
      </p:sp>
    </p:spTree>
    <p:extLst>
      <p:ext uri="{BB962C8B-B14F-4D97-AF65-F5344CB8AC3E}">
        <p14:creationId xmlns:p14="http://schemas.microsoft.com/office/powerpoint/2010/main" val="283908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572295" y="5055940"/>
            <a:ext cx="200678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572296" y="3620544"/>
            <a:ext cx="200678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572296" y="2463627"/>
            <a:ext cx="200678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72296" y="1685167"/>
            <a:ext cx="2006781" cy="296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33618" y="4434174"/>
              <a:ext cx="6333722" cy="523220"/>
            </a:xfrm>
            <a:prstGeom prst="rect">
              <a:avLst/>
            </a:prstGeom>
          </p:spPr>
          <p:txBody>
            <a:bodyPr wrap="none">
              <a:spAutoFit/>
            </a:bodyPr>
            <a:lstStyle/>
            <a:p>
              <a:r>
                <a:rPr lang="es-ES" sz="2800" b="1" dirty="0" smtClean="0">
                  <a:solidFill>
                    <a:schemeClr val="bg1"/>
                  </a:solidFill>
                </a:rPr>
                <a:t>DATA SCIENCE – COMPARACIÓN PERFILES</a:t>
              </a:r>
              <a:endParaRPr lang="es-ES" sz="2800" b="1" dirty="0">
                <a:solidFill>
                  <a:schemeClr val="bg1"/>
                </a:solidFill>
              </a:endParaRPr>
            </a:p>
          </p:txBody>
        </p:sp>
      </p:grpSp>
      <p:pic>
        <p:nvPicPr>
          <p:cNvPr id="2" name="Imagen 1"/>
          <p:cNvPicPr>
            <a:picLocks noChangeAspect="1"/>
          </p:cNvPicPr>
          <p:nvPr/>
        </p:nvPicPr>
        <p:blipFill>
          <a:blip r:embed="rId3"/>
          <a:stretch>
            <a:fillRect/>
          </a:stretch>
        </p:blipFill>
        <p:spPr>
          <a:xfrm>
            <a:off x="5213472" y="1565396"/>
            <a:ext cx="6219825" cy="4829175"/>
          </a:xfrm>
          <a:prstGeom prst="rect">
            <a:avLst/>
          </a:prstGeom>
        </p:spPr>
      </p:pic>
      <p:sp>
        <p:nvSpPr>
          <p:cNvPr id="4" name="Rectángulo 3"/>
          <p:cNvSpPr/>
          <p:nvPr/>
        </p:nvSpPr>
        <p:spPr>
          <a:xfrm>
            <a:off x="523324" y="1673444"/>
            <a:ext cx="3653821" cy="646331"/>
          </a:xfrm>
          <a:prstGeom prst="rect">
            <a:avLst/>
          </a:prstGeom>
        </p:spPr>
        <p:txBody>
          <a:bodyPr wrap="none">
            <a:spAutoFit/>
          </a:bodyPr>
          <a:lstStyle/>
          <a:p>
            <a:r>
              <a:rPr lang="es-ES" dirty="0" smtClean="0"/>
              <a:t>Analista de datos</a:t>
            </a:r>
          </a:p>
          <a:p>
            <a:r>
              <a:rPr lang="es-ES" dirty="0" smtClean="0"/>
              <a:t>Transforma los datos en información </a:t>
            </a:r>
            <a:endParaRPr lang="es-ES" dirty="0"/>
          </a:p>
        </p:txBody>
      </p:sp>
      <p:sp>
        <p:nvSpPr>
          <p:cNvPr id="8" name="Rectángulo 7"/>
          <p:cNvSpPr/>
          <p:nvPr/>
        </p:nvSpPr>
        <p:spPr>
          <a:xfrm>
            <a:off x="523324" y="2428458"/>
            <a:ext cx="4301242" cy="923330"/>
          </a:xfrm>
          <a:prstGeom prst="rect">
            <a:avLst/>
          </a:prstGeom>
        </p:spPr>
        <p:txBody>
          <a:bodyPr wrap="none">
            <a:spAutoFit/>
          </a:bodyPr>
          <a:lstStyle/>
          <a:p>
            <a:r>
              <a:rPr lang="es-ES" dirty="0"/>
              <a:t>Ingeniero </a:t>
            </a:r>
            <a:r>
              <a:rPr lang="es-ES" dirty="0" smtClean="0"/>
              <a:t>ML</a:t>
            </a:r>
          </a:p>
          <a:p>
            <a:r>
              <a:rPr lang="es-ES" dirty="0" smtClean="0"/>
              <a:t>Diseñan </a:t>
            </a:r>
            <a:r>
              <a:rPr lang="es-ES" dirty="0"/>
              <a:t>algoritmos </a:t>
            </a:r>
            <a:r>
              <a:rPr lang="es-ES" dirty="0" smtClean="0"/>
              <a:t>para la búsqueda de </a:t>
            </a:r>
          </a:p>
          <a:p>
            <a:r>
              <a:rPr lang="es-ES" dirty="0" smtClean="0"/>
              <a:t>patrones y automatizan </a:t>
            </a:r>
            <a:r>
              <a:rPr lang="es-ES" dirty="0"/>
              <a:t>modelos predictivos</a:t>
            </a:r>
            <a:endParaRPr lang="es-ES" dirty="0" smtClean="0"/>
          </a:p>
        </p:txBody>
      </p:sp>
      <p:sp>
        <p:nvSpPr>
          <p:cNvPr id="9" name="Rectángulo 8"/>
          <p:cNvSpPr/>
          <p:nvPr/>
        </p:nvSpPr>
        <p:spPr>
          <a:xfrm>
            <a:off x="523324" y="3585375"/>
            <a:ext cx="4304255" cy="1200329"/>
          </a:xfrm>
          <a:prstGeom prst="rect">
            <a:avLst/>
          </a:prstGeom>
        </p:spPr>
        <p:txBody>
          <a:bodyPr wrap="none">
            <a:spAutoFit/>
          </a:bodyPr>
          <a:lstStyle/>
          <a:p>
            <a:r>
              <a:rPr lang="es-ES" dirty="0" smtClean="0"/>
              <a:t>Ingeniero de datos</a:t>
            </a:r>
          </a:p>
          <a:p>
            <a:pPr algn="just"/>
            <a:r>
              <a:rPr lang="es-ES" dirty="0" smtClean="0"/>
              <a:t>Profesional </a:t>
            </a:r>
            <a:r>
              <a:rPr lang="es-ES" dirty="0"/>
              <a:t>enfocado en el diseño, </a:t>
            </a:r>
            <a:endParaRPr lang="es-ES" dirty="0" smtClean="0"/>
          </a:p>
          <a:p>
            <a:pPr algn="just"/>
            <a:r>
              <a:rPr lang="es-ES" dirty="0" smtClean="0"/>
              <a:t>desarrollo </a:t>
            </a:r>
            <a:r>
              <a:rPr lang="es-ES" dirty="0"/>
              <a:t>y mantenimiento de los sistemas </a:t>
            </a:r>
            <a:endParaRPr lang="es-ES" dirty="0" smtClean="0"/>
          </a:p>
          <a:p>
            <a:pPr algn="just"/>
            <a:r>
              <a:rPr lang="es-ES" dirty="0" smtClean="0"/>
              <a:t>de </a:t>
            </a:r>
            <a:r>
              <a:rPr lang="es-ES" dirty="0"/>
              <a:t>procesamiento </a:t>
            </a:r>
            <a:r>
              <a:rPr lang="es-ES" dirty="0" smtClean="0"/>
              <a:t>de </a:t>
            </a:r>
            <a:r>
              <a:rPr lang="es-ES" dirty="0"/>
              <a:t>datos </a:t>
            </a:r>
          </a:p>
        </p:txBody>
      </p:sp>
      <p:sp>
        <p:nvSpPr>
          <p:cNvPr id="10" name="Rectángulo 9"/>
          <p:cNvSpPr/>
          <p:nvPr/>
        </p:nvSpPr>
        <p:spPr>
          <a:xfrm>
            <a:off x="523324" y="5019291"/>
            <a:ext cx="1926746" cy="369332"/>
          </a:xfrm>
          <a:prstGeom prst="rect">
            <a:avLst/>
          </a:prstGeom>
        </p:spPr>
        <p:txBody>
          <a:bodyPr wrap="none">
            <a:spAutoFit/>
          </a:bodyPr>
          <a:lstStyle/>
          <a:p>
            <a:r>
              <a:rPr lang="es-ES" dirty="0" smtClean="0"/>
              <a:t>Científico de datos</a:t>
            </a:r>
            <a:endParaRPr lang="es-ES" dirty="0"/>
          </a:p>
        </p:txBody>
      </p:sp>
      <p:sp>
        <p:nvSpPr>
          <p:cNvPr id="16" name="Rectángulo 15"/>
          <p:cNvSpPr/>
          <p:nvPr/>
        </p:nvSpPr>
        <p:spPr>
          <a:xfrm>
            <a:off x="537125" y="5315771"/>
            <a:ext cx="4287441" cy="923330"/>
          </a:xfrm>
          <a:prstGeom prst="rect">
            <a:avLst/>
          </a:prstGeom>
        </p:spPr>
        <p:txBody>
          <a:bodyPr wrap="square">
            <a:spAutoFit/>
          </a:bodyPr>
          <a:lstStyle/>
          <a:p>
            <a:r>
              <a:rPr lang="es-ES" dirty="0" smtClean="0"/>
              <a:t>Su función es similar a la del Analista de datos pero su rol se ubica en las fuentes </a:t>
            </a:r>
            <a:r>
              <a:rPr lang="es-ES" dirty="0"/>
              <a:t>de información masivas </a:t>
            </a:r>
            <a:r>
              <a:rPr lang="es-ES" dirty="0" smtClean="0"/>
              <a:t>y complejas.</a:t>
            </a:r>
            <a:endParaRPr lang="es-ES" dirty="0"/>
          </a:p>
        </p:txBody>
      </p:sp>
    </p:spTree>
    <p:extLst>
      <p:ext uri="{BB962C8B-B14F-4D97-AF65-F5344CB8AC3E}">
        <p14:creationId xmlns:p14="http://schemas.microsoft.com/office/powerpoint/2010/main" val="107199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5256373" y="2091572"/>
            <a:ext cx="5234000" cy="3814000"/>
          </a:xfrm>
          <a:prstGeom prst="rect">
            <a:avLst/>
          </a:prstGeom>
          <a:noFill/>
          <a:ln>
            <a:noFill/>
          </a:ln>
        </p:spPr>
        <p:txBody>
          <a:bodyPr spcFirstLastPara="1" wrap="square" lIns="121900" tIns="121900" rIns="121900" bIns="121900" anchor="t" anchorCtr="0">
            <a:noAutofit/>
          </a:bodyPr>
          <a:lstStyle/>
          <a:p>
            <a:pPr lvl="0">
              <a:lnSpc>
                <a:spcPct val="115000"/>
              </a:lnSpc>
            </a:pPr>
            <a:r>
              <a:rPr lang="es-ES" sz="1600" dirty="0">
                <a:solidFill>
                  <a:srgbClr val="333333"/>
                </a:solidFill>
                <a:latin typeface="Open Sans Light"/>
                <a:ea typeface="Open Sans Light"/>
                <a:cs typeface="Open Sans Light"/>
                <a:sym typeface="Open Sans Light"/>
              </a:rPr>
              <a:t>Existen 142 m de trabajadores en EEUU produciendo 12,2 trillones en PIB. Si el proceso de </a:t>
            </a:r>
            <a:r>
              <a:rPr lang="es-ES" sz="1600" b="1" dirty="0">
                <a:solidFill>
                  <a:srgbClr val="333333"/>
                </a:solidFill>
                <a:latin typeface="Open Sans Light"/>
                <a:ea typeface="Open Sans Light"/>
                <a:cs typeface="Open Sans Light"/>
                <a:sym typeface="Open Sans Light"/>
              </a:rPr>
              <a:t>toma de decisión </a:t>
            </a:r>
            <a:r>
              <a:rPr lang="es-ES" sz="1600" dirty="0">
                <a:solidFill>
                  <a:srgbClr val="333333"/>
                </a:solidFill>
                <a:latin typeface="Open Sans Light"/>
                <a:ea typeface="Open Sans Light"/>
                <a:cs typeface="Open Sans Light"/>
                <a:sym typeface="Open Sans Light"/>
              </a:rPr>
              <a:t>pudiese ser mejorado </a:t>
            </a:r>
            <a:r>
              <a:rPr lang="es-ES" sz="1600" b="1" dirty="0">
                <a:solidFill>
                  <a:srgbClr val="333333"/>
                </a:solidFill>
                <a:latin typeface="Open Sans Light"/>
                <a:ea typeface="Open Sans Light"/>
                <a:cs typeface="Open Sans Light"/>
                <a:sym typeface="Open Sans Light"/>
              </a:rPr>
              <a:t>sólo un 1 % </a:t>
            </a:r>
            <a:r>
              <a:rPr lang="es-ES" sz="1600" dirty="0">
                <a:solidFill>
                  <a:srgbClr val="333333"/>
                </a:solidFill>
                <a:latin typeface="Open Sans Light"/>
                <a:ea typeface="Open Sans Light"/>
                <a:cs typeface="Open Sans Light"/>
                <a:sym typeface="Open Sans Light"/>
              </a:rPr>
              <a:t>supondría un aporte extra de ingresos al PIB por alrededor de un 1% que suponen 122 billones anuales (tal vez más).</a:t>
            </a:r>
          </a:p>
          <a:p>
            <a:pPr lvl="0">
              <a:lnSpc>
                <a:spcPct val="115000"/>
              </a:lnSpc>
            </a:pPr>
            <a:endParaRPr lang="es-ES" sz="1600" dirty="0">
              <a:solidFill>
                <a:srgbClr val="333333"/>
              </a:solidFill>
              <a:latin typeface="Open Sans Light"/>
              <a:ea typeface="Open Sans Light"/>
              <a:cs typeface="Open Sans Light"/>
              <a:sym typeface="Open Sans Light"/>
            </a:endParaRPr>
          </a:p>
          <a:p>
            <a:pPr lvl="0">
              <a:lnSpc>
                <a:spcPct val="115000"/>
              </a:lnSpc>
            </a:pPr>
            <a:r>
              <a:rPr lang="es-ES" sz="1600" dirty="0">
                <a:solidFill>
                  <a:srgbClr val="333333"/>
                </a:solidFill>
                <a:latin typeface="Open Sans Light"/>
                <a:ea typeface="Open Sans Light"/>
                <a:cs typeface="Open Sans Light"/>
                <a:sym typeface="Open Sans Light"/>
              </a:rPr>
              <a:t>Por esta razón tanto en las grandes como medianas empresas la habilidad de sus gerentes y trabajadores de </a:t>
            </a:r>
            <a:r>
              <a:rPr lang="es-ES" sz="1600" b="1" dirty="0">
                <a:solidFill>
                  <a:srgbClr val="333333"/>
                </a:solidFill>
                <a:latin typeface="Open Sans Light"/>
                <a:ea typeface="Open Sans Light"/>
                <a:cs typeface="Open Sans Light"/>
                <a:sym typeface="Open Sans Light"/>
              </a:rPr>
              <a:t>tomar la decisión adecuada</a:t>
            </a:r>
            <a:r>
              <a:rPr lang="es-ES" sz="1600" dirty="0">
                <a:solidFill>
                  <a:srgbClr val="333333"/>
                </a:solidFill>
                <a:latin typeface="Open Sans Light"/>
                <a:ea typeface="Open Sans Light"/>
                <a:cs typeface="Open Sans Light"/>
                <a:sym typeface="Open Sans Light"/>
              </a:rPr>
              <a:t>, en el </a:t>
            </a:r>
            <a:r>
              <a:rPr lang="es-ES" sz="1600" b="1" dirty="0">
                <a:solidFill>
                  <a:srgbClr val="333333"/>
                </a:solidFill>
                <a:latin typeface="Open Sans Light"/>
                <a:ea typeface="Open Sans Light"/>
                <a:cs typeface="Open Sans Light"/>
                <a:sym typeface="Open Sans Light"/>
              </a:rPr>
              <a:t>momento adecuado </a:t>
            </a:r>
            <a:r>
              <a:rPr lang="es-ES" sz="1600" dirty="0">
                <a:solidFill>
                  <a:srgbClr val="333333"/>
                </a:solidFill>
                <a:latin typeface="Open Sans Light"/>
                <a:ea typeface="Open Sans Light"/>
                <a:cs typeface="Open Sans Light"/>
                <a:sym typeface="Open Sans Light"/>
              </a:rPr>
              <a:t>con la </a:t>
            </a:r>
            <a:r>
              <a:rPr lang="es-ES" sz="1600" b="1" dirty="0">
                <a:solidFill>
                  <a:srgbClr val="333333"/>
                </a:solidFill>
                <a:latin typeface="Open Sans Light"/>
                <a:ea typeface="Open Sans Light"/>
                <a:cs typeface="Open Sans Light"/>
                <a:sym typeface="Open Sans Light"/>
              </a:rPr>
              <a:t>información necesaria</a:t>
            </a:r>
            <a:r>
              <a:rPr lang="es-ES" sz="1600" dirty="0">
                <a:solidFill>
                  <a:srgbClr val="333333"/>
                </a:solidFill>
                <a:latin typeface="Open Sans Light"/>
                <a:ea typeface="Open Sans Light"/>
                <a:cs typeface="Open Sans Light"/>
                <a:sym typeface="Open Sans Light"/>
              </a:rPr>
              <a:t>, es un </a:t>
            </a:r>
            <a:r>
              <a:rPr lang="es-ES" sz="1600" b="1" dirty="0">
                <a:solidFill>
                  <a:srgbClr val="333333"/>
                </a:solidFill>
                <a:latin typeface="Open Sans Light"/>
                <a:ea typeface="Open Sans Light"/>
                <a:cs typeface="Open Sans Light"/>
                <a:sym typeface="Open Sans Light"/>
              </a:rPr>
              <a:t>valor añadido al negocio</a:t>
            </a:r>
            <a:r>
              <a:rPr lang="es-ES" sz="1600" dirty="0">
                <a:solidFill>
                  <a:srgbClr val="333333"/>
                </a:solidFill>
                <a:latin typeface="Open Sans Light"/>
                <a:ea typeface="Open Sans Light"/>
                <a:cs typeface="Open Sans Light"/>
                <a:sym typeface="Open Sans Light"/>
              </a:rPr>
              <a:t>.</a:t>
            </a:r>
          </a:p>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97" name="Google Shape;97;p16"/>
          <p:cNvSpPr txBox="1"/>
          <p:nvPr/>
        </p:nvSpPr>
        <p:spPr>
          <a:xfrm>
            <a:off x="516158" y="2091567"/>
            <a:ext cx="4004909" cy="3814000"/>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667" b="1" dirty="0">
                <a:solidFill>
                  <a:srgbClr val="5BAAB3"/>
                </a:solidFill>
                <a:latin typeface="Open Sans Light"/>
                <a:ea typeface="Open Sans Light"/>
                <a:cs typeface="Open Sans Light"/>
                <a:sym typeface="Open Sans Light"/>
              </a:rPr>
              <a:t>Business </a:t>
            </a:r>
            <a:r>
              <a:rPr lang="es-ES" sz="2667" b="1" dirty="0" err="1">
                <a:solidFill>
                  <a:srgbClr val="5BAAB3"/>
                </a:solidFill>
                <a:latin typeface="Open Sans Light"/>
                <a:ea typeface="Open Sans Light"/>
                <a:cs typeface="Open Sans Light"/>
                <a:sym typeface="Open Sans Light"/>
              </a:rPr>
              <a:t>Intelligence</a:t>
            </a:r>
            <a:r>
              <a:rPr lang="es-ES" sz="2667" b="1" dirty="0">
                <a:solidFill>
                  <a:srgbClr val="5BAAB3"/>
                </a:solidFill>
                <a:latin typeface="Open Sans Light"/>
                <a:ea typeface="Open Sans Light"/>
                <a:cs typeface="Open Sans Light"/>
                <a:sym typeface="Open Sans Light"/>
              </a:rPr>
              <a:t> </a:t>
            </a:r>
            <a:r>
              <a:rPr lang="es-ES" sz="2667" dirty="0">
                <a:solidFill>
                  <a:srgbClr val="5BAAB3"/>
                </a:solidFill>
                <a:latin typeface="Open Sans Light"/>
                <a:ea typeface="Open Sans Light"/>
                <a:cs typeface="Open Sans Light"/>
                <a:sym typeface="Open Sans Light"/>
              </a:rPr>
              <a:t>es la habilidad para transformar los datos en información, y la información en conocimiento</a:t>
            </a:r>
            <a:endParaRPr sz="2667" dirty="0">
              <a:solidFill>
                <a:srgbClr val="5BAAB3"/>
              </a:solidFill>
              <a:latin typeface="Open Sans Light"/>
              <a:ea typeface="Open Sans Light"/>
              <a:cs typeface="Open Sans Light"/>
              <a:sym typeface="Open Sans Light"/>
            </a:endParaRPr>
          </a:p>
        </p:txBody>
      </p:sp>
      <p:grpSp>
        <p:nvGrpSpPr>
          <p:cNvPr id="9" name="Grupo 8"/>
          <p:cNvGrpSpPr/>
          <p:nvPr/>
        </p:nvGrpSpPr>
        <p:grpSpPr>
          <a:xfrm>
            <a:off x="-4453" y="240000"/>
            <a:ext cx="9005578" cy="1076325"/>
            <a:chOff x="1129165" y="4137745"/>
            <a:chExt cx="9005578" cy="1076325"/>
          </a:xfrm>
        </p:grpSpPr>
        <p:pic>
          <p:nvPicPr>
            <p:cNvPr id="10" name="Imagen 9"/>
            <p:cNvPicPr>
              <a:picLocks noChangeAspect="1"/>
            </p:cNvPicPr>
            <p:nvPr/>
          </p:nvPicPr>
          <p:blipFill>
            <a:blip r:embed="rId3"/>
            <a:stretch>
              <a:fillRect/>
            </a:stretch>
          </p:blipFill>
          <p:spPr>
            <a:xfrm>
              <a:off x="1133618" y="4137745"/>
              <a:ext cx="9001125" cy="1076325"/>
            </a:xfrm>
            <a:prstGeom prst="rect">
              <a:avLst/>
            </a:prstGeom>
          </p:spPr>
        </p:pic>
        <p:sp>
          <p:nvSpPr>
            <p:cNvPr id="11" name="Rectángulo 10"/>
            <p:cNvSpPr/>
            <p:nvPr/>
          </p:nvSpPr>
          <p:spPr>
            <a:xfrm>
              <a:off x="1129165" y="4416204"/>
              <a:ext cx="3810338" cy="523220"/>
            </a:xfrm>
            <a:prstGeom prst="rect">
              <a:avLst/>
            </a:prstGeom>
          </p:spPr>
          <p:txBody>
            <a:bodyPr wrap="none">
              <a:spAutoFit/>
            </a:bodyPr>
            <a:lstStyle/>
            <a:p>
              <a:pPr algn="ctr"/>
              <a:r>
                <a:rPr lang="es-ES" sz="2800" b="1" dirty="0" smtClean="0">
                  <a:solidFill>
                    <a:schemeClr val="bg1"/>
                  </a:solidFill>
                </a:rPr>
                <a:t>BUSINESS INTELLIGENCE</a:t>
              </a:r>
              <a:endParaRPr lang="es-ES" sz="2800" b="1" dirty="0">
                <a:solidFill>
                  <a:schemeClr val="bg1"/>
                </a:solidFill>
              </a:endParaRPr>
            </a:p>
          </p:txBody>
        </p:sp>
      </p:grpSp>
    </p:spTree>
    <p:extLst>
      <p:ext uri="{BB962C8B-B14F-4D97-AF65-F5344CB8AC3E}">
        <p14:creationId xmlns:p14="http://schemas.microsoft.com/office/powerpoint/2010/main" val="3934037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000" dirty="0">
                <a:solidFill>
                  <a:srgbClr val="333333"/>
                </a:solidFill>
                <a:ea typeface="Open Sans Light"/>
                <a:cs typeface="Open Sans Light"/>
                <a:sym typeface="Open Sans Light"/>
              </a:rPr>
              <a:t>Es un proceso interactivo para explorar y analizar información </a:t>
            </a:r>
            <a:r>
              <a:rPr lang="es-ES" sz="2000" b="1" dirty="0">
                <a:solidFill>
                  <a:srgbClr val="333333"/>
                </a:solidFill>
                <a:ea typeface="Open Sans Light"/>
                <a:cs typeface="Open Sans Light"/>
                <a:sym typeface="Open Sans Light"/>
              </a:rPr>
              <a:t>estructurada</a:t>
            </a:r>
            <a:r>
              <a:rPr lang="es-ES" sz="2000" dirty="0">
                <a:solidFill>
                  <a:srgbClr val="333333"/>
                </a:solidFill>
                <a:ea typeface="Open Sans Light"/>
                <a:cs typeface="Open Sans Light"/>
                <a:sym typeface="Open Sans Light"/>
              </a:rPr>
              <a:t> (normalmente almacenada en un </a:t>
            </a:r>
            <a:r>
              <a:rPr lang="es-ES" sz="2000" dirty="0" err="1">
                <a:solidFill>
                  <a:srgbClr val="333333"/>
                </a:solidFill>
                <a:ea typeface="Open Sans Light"/>
                <a:cs typeface="Open Sans Light"/>
                <a:sym typeface="Open Sans Light"/>
              </a:rPr>
              <a:t>datawarehouse</a:t>
            </a:r>
            <a:r>
              <a:rPr lang="es-ES" sz="2000" dirty="0">
                <a:solidFill>
                  <a:srgbClr val="333333"/>
                </a:solidFill>
                <a:ea typeface="Open Sans Light"/>
                <a:cs typeface="Open Sans Light"/>
                <a:sym typeface="Open Sans Light"/>
              </a:rPr>
              <a:t>), sobre un área para </a:t>
            </a:r>
            <a:r>
              <a:rPr lang="es-ES" sz="2000" b="1" dirty="0">
                <a:solidFill>
                  <a:srgbClr val="333333"/>
                </a:solidFill>
                <a:ea typeface="Open Sans Light"/>
                <a:cs typeface="Open Sans Light"/>
                <a:sym typeface="Open Sans Light"/>
              </a:rPr>
              <a:t>descubrir tendencias o patrones,</a:t>
            </a:r>
            <a:r>
              <a:rPr lang="es-ES" sz="2000" dirty="0">
                <a:solidFill>
                  <a:srgbClr val="333333"/>
                </a:solidFill>
                <a:ea typeface="Open Sans Light"/>
                <a:cs typeface="Open Sans Light"/>
                <a:sym typeface="Open Sans Light"/>
              </a:rPr>
              <a:t> a partir de los cuales derivar ideas y extraer conclusiones.</a:t>
            </a:r>
          </a:p>
        </p:txBody>
      </p:sp>
      <p:sp>
        <p:nvSpPr>
          <p:cNvPr id="108" name="Google Shape;108;p17"/>
          <p:cNvSpPr txBox="1"/>
          <p:nvPr/>
        </p:nvSpPr>
        <p:spPr>
          <a:xfrm>
            <a:off x="2177683" y="1727893"/>
            <a:ext cx="1212000" cy="1084800"/>
          </a:xfrm>
          <a:prstGeom prst="rect">
            <a:avLst/>
          </a:prstGeom>
          <a:noFill/>
          <a:ln>
            <a:noFill/>
          </a:ln>
        </p:spPr>
        <p:txBody>
          <a:bodyPr spcFirstLastPara="1" wrap="square" lIns="121900" tIns="121900" rIns="121900" bIns="121900" anchor="t" anchorCtr="0">
            <a:noAutofit/>
          </a:bodyPr>
          <a:lstStyle/>
          <a:p>
            <a:r>
              <a:rPr lang="es" sz="6667">
                <a:solidFill>
                  <a:srgbClr val="5BAAB3"/>
                </a:solidFill>
                <a:latin typeface="Open Sans Light"/>
                <a:ea typeface="Open Sans Light"/>
                <a:cs typeface="Open Sans Light"/>
                <a:sym typeface="Open Sans Light"/>
              </a:rPr>
              <a:t>1</a:t>
            </a:r>
            <a:endParaRPr sz="6667">
              <a:solidFill>
                <a:srgbClr val="5BAAB3"/>
              </a:solidFill>
              <a:latin typeface="Open Sans Light"/>
              <a:ea typeface="Open Sans Light"/>
              <a:cs typeface="Open Sans Light"/>
              <a:sym typeface="Open Sans Light"/>
            </a:endParaRPr>
          </a:p>
        </p:txBody>
      </p:sp>
      <p:sp>
        <p:nvSpPr>
          <p:cNvPr id="109" name="Google Shape;109;p17"/>
          <p:cNvSpPr txBox="1"/>
          <p:nvPr/>
        </p:nvSpPr>
        <p:spPr>
          <a:xfrm>
            <a:off x="3389667" y="355735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000" dirty="0">
                <a:solidFill>
                  <a:srgbClr val="333333"/>
                </a:solidFill>
                <a:ea typeface="Open Sans Light"/>
                <a:cs typeface="Open Sans Light"/>
                <a:sym typeface="Open Sans Light"/>
              </a:rPr>
              <a:t>El proceso de Business </a:t>
            </a:r>
            <a:r>
              <a:rPr lang="es-ES" sz="2000" dirty="0" err="1">
                <a:solidFill>
                  <a:srgbClr val="333333"/>
                </a:solidFill>
                <a:ea typeface="Open Sans Light"/>
                <a:cs typeface="Open Sans Light"/>
                <a:sym typeface="Open Sans Light"/>
              </a:rPr>
              <a:t>Intelligence</a:t>
            </a:r>
            <a:r>
              <a:rPr lang="es-ES" sz="2000" dirty="0">
                <a:solidFill>
                  <a:srgbClr val="333333"/>
                </a:solidFill>
                <a:ea typeface="Open Sans Light"/>
                <a:cs typeface="Open Sans Light"/>
                <a:sym typeface="Open Sans Light"/>
              </a:rPr>
              <a:t> incluye la comunicación de los descubrimientos y efectuar los cambios.</a:t>
            </a:r>
          </a:p>
        </p:txBody>
      </p:sp>
      <p:sp>
        <p:nvSpPr>
          <p:cNvPr id="110" name="Google Shape;110;p17"/>
          <p:cNvSpPr txBox="1"/>
          <p:nvPr/>
        </p:nvSpPr>
        <p:spPr>
          <a:xfrm>
            <a:off x="2177683" y="3403399"/>
            <a:ext cx="1212000" cy="1084800"/>
          </a:xfrm>
          <a:prstGeom prst="rect">
            <a:avLst/>
          </a:prstGeom>
          <a:noFill/>
          <a:ln>
            <a:noFill/>
          </a:ln>
        </p:spPr>
        <p:txBody>
          <a:bodyPr spcFirstLastPara="1" wrap="square" lIns="121900" tIns="121900" rIns="121900" bIns="121900" anchor="t" anchorCtr="0">
            <a:noAutofit/>
          </a:bodyPr>
          <a:lstStyle/>
          <a:p>
            <a:r>
              <a:rPr lang="es" sz="6667" dirty="0">
                <a:solidFill>
                  <a:srgbClr val="5BAAB3"/>
                </a:solidFill>
                <a:latin typeface="Open Sans Light"/>
                <a:ea typeface="Open Sans Light"/>
                <a:cs typeface="Open Sans Light"/>
                <a:sym typeface="Open Sans Light"/>
              </a:rPr>
              <a:t>2</a:t>
            </a:r>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773539"/>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buClr>
                <a:schemeClr val="dk1"/>
              </a:buClr>
              <a:buSzPts val="1100"/>
            </a:pPr>
            <a:r>
              <a:rPr lang="es-ES" sz="2000" dirty="0">
                <a:solidFill>
                  <a:srgbClr val="333333"/>
                </a:solidFill>
                <a:ea typeface="Open Sans Light"/>
                <a:cs typeface="Open Sans Light"/>
                <a:sym typeface="Open Sans Light"/>
              </a:rPr>
              <a:t>Las áreas incluyen clientes, proveedores productos, servicios y competidores.</a:t>
            </a:r>
            <a:endParaRPr sz="2000" dirty="0">
              <a:solidFill>
                <a:srgbClr val="333333"/>
              </a:solidFill>
              <a:ea typeface="Open Sans Light"/>
              <a:cs typeface="Open Sans Light"/>
              <a:sym typeface="Open Sans Light"/>
            </a:endParaRPr>
          </a:p>
          <a:p>
            <a:pPr>
              <a:lnSpc>
                <a:spcPct val="115000"/>
              </a:lnSpc>
              <a:buClr>
                <a:schemeClr val="dk1"/>
              </a:buClr>
              <a:buSzPts val="1100"/>
            </a:pPr>
            <a:endParaRPr sz="2000" dirty="0">
              <a:solidFill>
                <a:srgbClr val="333333"/>
              </a:solidFill>
              <a:ea typeface="Open Sans Light"/>
              <a:cs typeface="Open Sans Light"/>
              <a:sym typeface="Open Sans Light"/>
            </a:endParaRPr>
          </a:p>
          <a:p>
            <a:pPr>
              <a:lnSpc>
                <a:spcPct val="115000"/>
              </a:lnSpc>
            </a:pPr>
            <a:endParaRPr sz="2000" dirty="0">
              <a:solidFill>
                <a:srgbClr val="333333"/>
              </a:solidFill>
              <a:ea typeface="Open Sans Light"/>
              <a:cs typeface="Open Sans Light"/>
              <a:sym typeface="Open Sans Light"/>
            </a:endParaRPr>
          </a:p>
        </p:txBody>
      </p:sp>
      <p:sp>
        <p:nvSpPr>
          <p:cNvPr id="112" name="Google Shape;112;p17"/>
          <p:cNvSpPr txBox="1"/>
          <p:nvPr/>
        </p:nvSpPr>
        <p:spPr>
          <a:xfrm>
            <a:off x="2177683" y="4642153"/>
            <a:ext cx="1212000" cy="1084800"/>
          </a:xfrm>
          <a:prstGeom prst="rect">
            <a:avLst/>
          </a:prstGeom>
          <a:noFill/>
          <a:ln>
            <a:noFill/>
          </a:ln>
        </p:spPr>
        <p:txBody>
          <a:bodyPr spcFirstLastPara="1" wrap="square" lIns="121900" tIns="121900" rIns="121900" bIns="121900" anchor="t" anchorCtr="0">
            <a:noAutofit/>
          </a:bodyPr>
          <a:lstStyle/>
          <a:p>
            <a:r>
              <a:rPr lang="es" sz="6667" dirty="0">
                <a:solidFill>
                  <a:srgbClr val="5BAAB3"/>
                </a:solidFill>
                <a:latin typeface="Open Sans Light"/>
                <a:ea typeface="Open Sans Light"/>
                <a:cs typeface="Open Sans Light"/>
                <a:sym typeface="Open Sans Light"/>
              </a:rPr>
              <a:t>3</a:t>
            </a:r>
            <a:endParaRPr sz="6667" dirty="0">
              <a:solidFill>
                <a:srgbClr val="5BAAB3"/>
              </a:solidFill>
              <a:latin typeface="Open Sans Light"/>
              <a:ea typeface="Open Sans Light"/>
              <a:cs typeface="Open Sans Light"/>
              <a:sym typeface="Open Sans Light"/>
            </a:endParaRPr>
          </a:p>
        </p:txBody>
      </p:sp>
      <p:grpSp>
        <p:nvGrpSpPr>
          <p:cNvPr id="16" name="Grupo 15"/>
          <p:cNvGrpSpPr/>
          <p:nvPr/>
        </p:nvGrpSpPr>
        <p:grpSpPr>
          <a:xfrm>
            <a:off x="-4453" y="240000"/>
            <a:ext cx="9005578" cy="1076325"/>
            <a:chOff x="1129165" y="4137745"/>
            <a:chExt cx="9005578" cy="1076325"/>
          </a:xfrm>
        </p:grpSpPr>
        <p:pic>
          <p:nvPicPr>
            <p:cNvPr id="17" name="Imagen 16"/>
            <p:cNvPicPr>
              <a:picLocks noChangeAspect="1"/>
            </p:cNvPicPr>
            <p:nvPr/>
          </p:nvPicPr>
          <p:blipFill>
            <a:blip r:embed="rId3"/>
            <a:stretch>
              <a:fillRect/>
            </a:stretch>
          </p:blipFill>
          <p:spPr>
            <a:xfrm>
              <a:off x="1133618" y="4137745"/>
              <a:ext cx="9001125" cy="1076325"/>
            </a:xfrm>
            <a:prstGeom prst="rect">
              <a:avLst/>
            </a:prstGeom>
          </p:spPr>
        </p:pic>
        <p:sp>
          <p:nvSpPr>
            <p:cNvPr id="18" name="Rectángulo 17"/>
            <p:cNvSpPr/>
            <p:nvPr/>
          </p:nvSpPr>
          <p:spPr>
            <a:xfrm>
              <a:off x="1129165" y="4416204"/>
              <a:ext cx="3810338" cy="523220"/>
            </a:xfrm>
            <a:prstGeom prst="rect">
              <a:avLst/>
            </a:prstGeom>
          </p:spPr>
          <p:txBody>
            <a:bodyPr wrap="none">
              <a:spAutoFit/>
            </a:bodyPr>
            <a:lstStyle/>
            <a:p>
              <a:pPr algn="ctr"/>
              <a:r>
                <a:rPr lang="es-ES" sz="2800" b="1" dirty="0" smtClean="0">
                  <a:solidFill>
                    <a:schemeClr val="bg1"/>
                  </a:solidFill>
                </a:rPr>
                <a:t>BUSINESS INTELLIGENCE</a:t>
              </a:r>
              <a:endParaRPr lang="es-ES" sz="2800" b="1" dirty="0">
                <a:solidFill>
                  <a:schemeClr val="bg1"/>
                </a:solidFill>
              </a:endParaRPr>
            </a:p>
          </p:txBody>
        </p:sp>
      </p:grpSp>
    </p:spTree>
    <p:extLst>
      <p:ext uri="{BB962C8B-B14F-4D97-AF65-F5344CB8AC3E}">
        <p14:creationId xmlns:p14="http://schemas.microsoft.com/office/powerpoint/2010/main" val="268285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40139" y="4414298"/>
              <a:ext cx="4600298" cy="523220"/>
            </a:xfrm>
            <a:prstGeom prst="rect">
              <a:avLst/>
            </a:prstGeom>
          </p:spPr>
          <p:txBody>
            <a:bodyPr wrap="none">
              <a:spAutoFit/>
            </a:bodyPr>
            <a:lstStyle/>
            <a:p>
              <a:pPr algn="ctr"/>
              <a:r>
                <a:rPr lang="es-ES" sz="2800" b="1" dirty="0" smtClean="0">
                  <a:solidFill>
                    <a:schemeClr val="bg1"/>
                  </a:solidFill>
                </a:rPr>
                <a:t>DEL DATO AL CONOCIMIENTO</a:t>
              </a:r>
              <a:endParaRPr lang="es-ES" sz="2800" b="1" dirty="0">
                <a:solidFill>
                  <a:schemeClr val="bg1"/>
                </a:solidFill>
              </a:endParaRPr>
            </a:p>
          </p:txBody>
        </p:sp>
      </p:grpSp>
      <p:graphicFrame>
        <p:nvGraphicFramePr>
          <p:cNvPr id="2" name="Diagrama 1"/>
          <p:cNvGraphicFramePr/>
          <p:nvPr>
            <p:extLst/>
          </p:nvPr>
        </p:nvGraphicFramePr>
        <p:xfrm>
          <a:off x="6708531" y="1533236"/>
          <a:ext cx="5483469" cy="495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560701" y="5151192"/>
            <a:ext cx="5886279" cy="1446550"/>
          </a:xfrm>
          <a:prstGeom prst="rect">
            <a:avLst/>
          </a:prstGeom>
          <a:solidFill>
            <a:schemeClr val="accent6">
              <a:lumMod val="40000"/>
              <a:lumOff val="60000"/>
            </a:schemeClr>
          </a:solidFill>
          <a:ln w="28575">
            <a:noFill/>
            <a:prstDash val="sysDash"/>
          </a:ln>
        </p:spPr>
        <p:txBody>
          <a:bodyPr wrap="square" rtlCol="0">
            <a:spAutoFit/>
          </a:bodyPr>
          <a:lstStyle/>
          <a:p>
            <a:r>
              <a:rPr lang="es-ES" sz="2200" dirty="0">
                <a:solidFill>
                  <a:srgbClr val="000000"/>
                </a:solidFill>
                <a:ea typeface="Arial"/>
                <a:cs typeface="Arial"/>
                <a:sym typeface="Arial"/>
              </a:rPr>
              <a:t>Son representaciones </a:t>
            </a:r>
            <a:r>
              <a:rPr lang="es-ES" sz="2200" b="1" dirty="0" smtClean="0">
                <a:solidFill>
                  <a:srgbClr val="000000"/>
                </a:solidFill>
                <a:ea typeface="Arial"/>
                <a:cs typeface="Arial"/>
                <a:sym typeface="Arial"/>
              </a:rPr>
              <a:t>simbólicas</a:t>
            </a:r>
            <a:endParaRPr lang="es-ES" sz="2200" dirty="0">
              <a:solidFill>
                <a:srgbClr val="000000"/>
              </a:solidFill>
              <a:ea typeface="Arial"/>
              <a:cs typeface="Arial"/>
              <a:sym typeface="Arial"/>
            </a:endParaRPr>
          </a:p>
          <a:p>
            <a:r>
              <a:rPr lang="es-ES" sz="2200" dirty="0">
                <a:solidFill>
                  <a:srgbClr val="000000"/>
                </a:solidFill>
                <a:ea typeface="Arial"/>
                <a:cs typeface="Arial"/>
                <a:sym typeface="Arial"/>
              </a:rPr>
              <a:t>Por sí solos </a:t>
            </a:r>
            <a:r>
              <a:rPr lang="es-ES" sz="2200" b="1" dirty="0">
                <a:solidFill>
                  <a:srgbClr val="000000"/>
                </a:solidFill>
                <a:ea typeface="Arial"/>
                <a:cs typeface="Arial"/>
                <a:sym typeface="Arial"/>
              </a:rPr>
              <a:t>no tienen </a:t>
            </a:r>
            <a:r>
              <a:rPr lang="es-ES" sz="2200" b="1" dirty="0" smtClean="0">
                <a:solidFill>
                  <a:srgbClr val="000000"/>
                </a:solidFill>
                <a:ea typeface="Arial"/>
                <a:cs typeface="Arial"/>
                <a:sym typeface="Arial"/>
              </a:rPr>
              <a:t>significado</a:t>
            </a:r>
            <a:endParaRPr lang="es-ES" sz="2200" dirty="0">
              <a:solidFill>
                <a:srgbClr val="000000"/>
              </a:solidFill>
              <a:ea typeface="Arial"/>
              <a:cs typeface="Arial"/>
              <a:sym typeface="Arial"/>
            </a:endParaRPr>
          </a:p>
          <a:p>
            <a:r>
              <a:rPr lang="es-ES" sz="2200" b="1" dirty="0">
                <a:solidFill>
                  <a:srgbClr val="000000"/>
                </a:solidFill>
                <a:ea typeface="Arial"/>
                <a:cs typeface="Arial"/>
                <a:sym typeface="Arial"/>
              </a:rPr>
              <a:t>No</a:t>
            </a:r>
            <a:r>
              <a:rPr lang="es-ES" sz="2200" dirty="0">
                <a:solidFill>
                  <a:srgbClr val="000000"/>
                </a:solidFill>
                <a:ea typeface="Arial"/>
                <a:cs typeface="Arial"/>
                <a:sym typeface="Arial"/>
              </a:rPr>
              <a:t> pueden </a:t>
            </a:r>
            <a:r>
              <a:rPr lang="es-ES" sz="2200" b="1" dirty="0">
                <a:solidFill>
                  <a:srgbClr val="000000"/>
                </a:solidFill>
                <a:ea typeface="Arial"/>
                <a:cs typeface="Arial"/>
                <a:sym typeface="Arial"/>
              </a:rPr>
              <a:t>transmitir un </a:t>
            </a:r>
            <a:r>
              <a:rPr lang="es-ES" sz="2200" b="1" dirty="0" smtClean="0">
                <a:solidFill>
                  <a:srgbClr val="000000"/>
                </a:solidFill>
                <a:ea typeface="Arial"/>
                <a:cs typeface="Arial"/>
                <a:sym typeface="Arial"/>
              </a:rPr>
              <a:t>mensaje</a:t>
            </a:r>
            <a:endParaRPr lang="es-ES" sz="2200" dirty="0">
              <a:solidFill>
                <a:srgbClr val="000000"/>
              </a:solidFill>
              <a:ea typeface="Arial"/>
              <a:cs typeface="Arial"/>
              <a:sym typeface="Arial"/>
            </a:endParaRPr>
          </a:p>
          <a:p>
            <a:r>
              <a:rPr lang="es-ES" sz="2200" dirty="0">
                <a:solidFill>
                  <a:srgbClr val="000000"/>
                </a:solidFill>
                <a:ea typeface="Arial"/>
                <a:cs typeface="Arial"/>
                <a:sym typeface="Arial"/>
              </a:rPr>
              <a:t>Se derivan de la </a:t>
            </a:r>
            <a:r>
              <a:rPr lang="es-ES" sz="2200" b="1" dirty="0">
                <a:solidFill>
                  <a:srgbClr val="000000"/>
                </a:solidFill>
                <a:ea typeface="Arial"/>
                <a:cs typeface="Arial"/>
                <a:sym typeface="Arial"/>
              </a:rPr>
              <a:t>descripción de ciertos </a:t>
            </a:r>
            <a:r>
              <a:rPr lang="es-ES" sz="2200" b="1" dirty="0" smtClean="0">
                <a:solidFill>
                  <a:srgbClr val="000000"/>
                </a:solidFill>
                <a:ea typeface="Arial"/>
                <a:cs typeface="Arial"/>
                <a:sym typeface="Arial"/>
              </a:rPr>
              <a:t>hechos</a:t>
            </a:r>
            <a:endParaRPr lang="es-ES" sz="2200" dirty="0">
              <a:solidFill>
                <a:srgbClr val="000000"/>
              </a:solidFill>
              <a:ea typeface="Arial"/>
              <a:cs typeface="Arial"/>
              <a:sym typeface="Arial"/>
            </a:endParaRPr>
          </a:p>
        </p:txBody>
      </p:sp>
      <p:sp>
        <p:nvSpPr>
          <p:cNvPr id="8" name="CuadroTexto 7"/>
          <p:cNvSpPr txBox="1"/>
          <p:nvPr/>
        </p:nvSpPr>
        <p:spPr>
          <a:xfrm>
            <a:off x="560701" y="3186291"/>
            <a:ext cx="5886279" cy="1446550"/>
          </a:xfrm>
          <a:prstGeom prst="rect">
            <a:avLst/>
          </a:prstGeom>
          <a:solidFill>
            <a:srgbClr val="CCFFCC"/>
          </a:solidFill>
          <a:ln w="28575">
            <a:noFill/>
            <a:prstDash val="sysDash"/>
          </a:ln>
        </p:spPr>
        <p:txBody>
          <a:bodyPr wrap="square" rtlCol="0">
            <a:spAutoFit/>
          </a:bodyPr>
          <a:lstStyle/>
          <a:p>
            <a:r>
              <a:rPr lang="es-ES" sz="2200" b="1" dirty="0" smtClean="0">
                <a:solidFill>
                  <a:srgbClr val="000000"/>
                </a:solidFill>
                <a:ea typeface="Arial"/>
                <a:cs typeface="Arial"/>
                <a:sym typeface="Arial"/>
              </a:rPr>
              <a:t>Unión </a:t>
            </a:r>
            <a:r>
              <a:rPr lang="es-ES" sz="2200" b="1" dirty="0">
                <a:solidFill>
                  <a:srgbClr val="000000"/>
                </a:solidFill>
                <a:ea typeface="Arial"/>
                <a:cs typeface="Arial"/>
                <a:sym typeface="Arial"/>
              </a:rPr>
              <a:t>de </a:t>
            </a:r>
            <a:r>
              <a:rPr lang="es-ES" sz="2200" b="1" dirty="0" smtClean="0">
                <a:solidFill>
                  <a:srgbClr val="000000"/>
                </a:solidFill>
                <a:ea typeface="Arial"/>
                <a:cs typeface="Arial"/>
                <a:sym typeface="Arial"/>
              </a:rPr>
              <a:t>datos</a:t>
            </a:r>
            <a:r>
              <a:rPr lang="es-ES" sz="2200" dirty="0" smtClean="0">
                <a:solidFill>
                  <a:srgbClr val="000000"/>
                </a:solidFill>
                <a:ea typeface="Arial"/>
                <a:cs typeface="Arial"/>
                <a:sym typeface="Arial"/>
              </a:rPr>
              <a:t>, procesados </a:t>
            </a:r>
            <a:r>
              <a:rPr lang="es-ES" sz="2200" dirty="0">
                <a:solidFill>
                  <a:srgbClr val="000000"/>
                </a:solidFill>
                <a:ea typeface="Arial"/>
                <a:cs typeface="Arial"/>
                <a:sym typeface="Arial"/>
              </a:rPr>
              <a:t>y </a:t>
            </a:r>
            <a:r>
              <a:rPr lang="es-ES" sz="2200" dirty="0" smtClean="0">
                <a:solidFill>
                  <a:srgbClr val="000000"/>
                </a:solidFill>
                <a:ea typeface="Arial"/>
                <a:cs typeface="Arial"/>
                <a:sym typeface="Arial"/>
              </a:rPr>
              <a:t>organizados</a:t>
            </a:r>
            <a:endParaRPr lang="es-ES" sz="2200" dirty="0">
              <a:solidFill>
                <a:srgbClr val="000000"/>
              </a:solidFill>
              <a:ea typeface="Arial"/>
              <a:cs typeface="Arial"/>
              <a:sym typeface="Arial"/>
            </a:endParaRPr>
          </a:p>
          <a:p>
            <a:r>
              <a:rPr lang="es-ES" sz="2200" dirty="0">
                <a:solidFill>
                  <a:srgbClr val="000000"/>
                </a:solidFill>
                <a:ea typeface="Arial"/>
                <a:cs typeface="Arial"/>
                <a:sym typeface="Arial"/>
              </a:rPr>
              <a:t>Poseen un </a:t>
            </a:r>
            <a:r>
              <a:rPr lang="es-ES" sz="2200" b="1" dirty="0">
                <a:solidFill>
                  <a:srgbClr val="000000"/>
                </a:solidFill>
                <a:ea typeface="Arial"/>
                <a:cs typeface="Arial"/>
                <a:sym typeface="Arial"/>
              </a:rPr>
              <a:t>significado</a:t>
            </a:r>
            <a:endParaRPr lang="es-ES" sz="2200" dirty="0">
              <a:solidFill>
                <a:srgbClr val="000000"/>
              </a:solidFill>
              <a:ea typeface="Arial"/>
              <a:cs typeface="Arial"/>
              <a:sym typeface="Arial"/>
            </a:endParaRPr>
          </a:p>
          <a:p>
            <a:r>
              <a:rPr lang="es-ES" sz="2200" dirty="0">
                <a:solidFill>
                  <a:srgbClr val="000000"/>
                </a:solidFill>
                <a:ea typeface="Arial"/>
                <a:cs typeface="Arial"/>
                <a:sym typeface="Arial"/>
              </a:rPr>
              <a:t>Puede </a:t>
            </a:r>
            <a:r>
              <a:rPr lang="es-ES" sz="2200" b="1" dirty="0">
                <a:solidFill>
                  <a:srgbClr val="000000"/>
                </a:solidFill>
                <a:ea typeface="Arial"/>
                <a:cs typeface="Arial"/>
                <a:sym typeface="Arial"/>
              </a:rPr>
              <a:t>transmitir un </a:t>
            </a:r>
            <a:r>
              <a:rPr lang="es-ES" sz="2200" b="1" dirty="0" smtClean="0">
                <a:solidFill>
                  <a:srgbClr val="000000"/>
                </a:solidFill>
                <a:ea typeface="Arial"/>
                <a:cs typeface="Arial"/>
                <a:sym typeface="Arial"/>
              </a:rPr>
              <a:t>mensaje</a:t>
            </a:r>
            <a:endParaRPr lang="es-ES" sz="2200" dirty="0">
              <a:solidFill>
                <a:srgbClr val="000000"/>
              </a:solidFill>
              <a:ea typeface="Arial"/>
              <a:cs typeface="Arial"/>
              <a:sym typeface="Arial"/>
            </a:endParaRPr>
          </a:p>
          <a:p>
            <a:r>
              <a:rPr lang="es-ES" sz="2200" b="1" dirty="0">
                <a:solidFill>
                  <a:srgbClr val="000000"/>
                </a:solidFill>
                <a:ea typeface="Arial"/>
                <a:cs typeface="Arial"/>
                <a:sym typeface="Arial"/>
              </a:rPr>
              <a:t>Aumenta el conocimiento</a:t>
            </a:r>
            <a:r>
              <a:rPr lang="es-ES" sz="2200" dirty="0">
                <a:solidFill>
                  <a:srgbClr val="000000"/>
                </a:solidFill>
                <a:ea typeface="Arial"/>
                <a:cs typeface="Arial"/>
                <a:sym typeface="Arial"/>
              </a:rPr>
              <a:t> de una situación</a:t>
            </a:r>
            <a:endParaRPr lang="es-ES" sz="2200" dirty="0"/>
          </a:p>
        </p:txBody>
      </p:sp>
      <p:sp>
        <p:nvSpPr>
          <p:cNvPr id="10" name="CuadroTexto 9"/>
          <p:cNvSpPr txBox="1"/>
          <p:nvPr/>
        </p:nvSpPr>
        <p:spPr>
          <a:xfrm>
            <a:off x="560701" y="1873073"/>
            <a:ext cx="5886279" cy="769441"/>
          </a:xfrm>
          <a:prstGeom prst="rect">
            <a:avLst/>
          </a:prstGeom>
          <a:solidFill>
            <a:schemeClr val="accent1">
              <a:lumMod val="20000"/>
              <a:lumOff val="80000"/>
            </a:schemeClr>
          </a:solidFill>
          <a:ln w="28575">
            <a:noFill/>
            <a:prstDash val="sysDash"/>
          </a:ln>
        </p:spPr>
        <p:txBody>
          <a:bodyPr wrap="square" rtlCol="0">
            <a:spAutoFit/>
          </a:bodyPr>
          <a:lstStyle/>
          <a:p>
            <a:r>
              <a:rPr lang="es-ES" sz="2200" dirty="0" smtClean="0"/>
              <a:t>El resultado de integrar la información con el &lt;&lt;saber hacer&gt;&gt;, experiencia y habilidades.</a:t>
            </a:r>
            <a:endParaRPr lang="es-ES" sz="2200" dirty="0"/>
          </a:p>
        </p:txBody>
      </p:sp>
      <p:sp>
        <p:nvSpPr>
          <p:cNvPr id="11" name="Flecha abajo 10"/>
          <p:cNvSpPr/>
          <p:nvPr/>
        </p:nvSpPr>
        <p:spPr>
          <a:xfrm rot="10800000">
            <a:off x="2897066" y="4729480"/>
            <a:ext cx="932872" cy="360218"/>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bajo 11"/>
          <p:cNvSpPr/>
          <p:nvPr/>
        </p:nvSpPr>
        <p:spPr>
          <a:xfrm rot="10800000">
            <a:off x="2897065" y="2667868"/>
            <a:ext cx="932872" cy="360218"/>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398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pic>
        <p:nvPicPr>
          <p:cNvPr id="15" name="Picture 2">
            <a:extLst>
              <a:ext uri="{FF2B5EF4-FFF2-40B4-BE49-F238E27FC236}">
                <a16:creationId xmlns:a16="http://schemas.microsoft.com/office/drawing/2014/main" id="{FA80BD66-CF8D-4F05-A91A-38E6AA874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201" y="1767254"/>
            <a:ext cx="7231390" cy="470402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2" name="Grupo 11"/>
          <p:cNvGrpSpPr/>
          <p:nvPr/>
        </p:nvGrpSpPr>
        <p:grpSpPr>
          <a:xfrm>
            <a:off x="0" y="240000"/>
            <a:ext cx="9001125" cy="1076325"/>
            <a:chOff x="1133618" y="4137745"/>
            <a:chExt cx="9001125" cy="1076325"/>
          </a:xfrm>
        </p:grpSpPr>
        <p:pic>
          <p:nvPicPr>
            <p:cNvPr id="13" name="Imagen 12"/>
            <p:cNvPicPr>
              <a:picLocks noChangeAspect="1"/>
            </p:cNvPicPr>
            <p:nvPr/>
          </p:nvPicPr>
          <p:blipFill>
            <a:blip r:embed="rId4"/>
            <a:stretch>
              <a:fillRect/>
            </a:stretch>
          </p:blipFill>
          <p:spPr>
            <a:xfrm>
              <a:off x="1133618" y="4137745"/>
              <a:ext cx="9001125" cy="1076325"/>
            </a:xfrm>
            <a:prstGeom prst="rect">
              <a:avLst/>
            </a:prstGeom>
          </p:spPr>
        </p:pic>
        <p:sp>
          <p:nvSpPr>
            <p:cNvPr id="14" name="Rectángulo 13"/>
            <p:cNvSpPr/>
            <p:nvPr/>
          </p:nvSpPr>
          <p:spPr>
            <a:xfrm>
              <a:off x="1141546" y="4416204"/>
              <a:ext cx="2730491" cy="523220"/>
            </a:xfrm>
            <a:prstGeom prst="rect">
              <a:avLst/>
            </a:prstGeom>
          </p:spPr>
          <p:txBody>
            <a:bodyPr wrap="none">
              <a:spAutoFit/>
            </a:bodyPr>
            <a:lstStyle/>
            <a:p>
              <a:pPr algn="ctr"/>
              <a:r>
                <a:rPr lang="es-ES" sz="2800" b="1" dirty="0" smtClean="0">
                  <a:solidFill>
                    <a:schemeClr val="bg1"/>
                  </a:solidFill>
                </a:rPr>
                <a:t>VALOR AÑADIDO</a:t>
              </a:r>
              <a:endParaRPr lang="es-ES" sz="2800" b="1" dirty="0">
                <a:solidFill>
                  <a:schemeClr val="bg1"/>
                </a:solidFill>
              </a:endParaRPr>
            </a:p>
          </p:txBody>
        </p:sp>
      </p:grpSp>
    </p:spTree>
    <p:extLst>
      <p:ext uri="{BB962C8B-B14F-4D97-AF65-F5344CB8AC3E}">
        <p14:creationId xmlns:p14="http://schemas.microsoft.com/office/powerpoint/2010/main" val="368162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pic>
        <p:nvPicPr>
          <p:cNvPr id="12" name="Picture 3">
            <a:extLst>
              <a:ext uri="{FF2B5EF4-FFF2-40B4-BE49-F238E27FC236}">
                <a16:creationId xmlns:a16="http://schemas.microsoft.com/office/drawing/2014/main" id="{423D5313-F499-4E15-8EB3-6EC91D53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685" y="1594784"/>
            <a:ext cx="7181382" cy="50375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3" name="Grupo 12"/>
          <p:cNvGrpSpPr/>
          <p:nvPr/>
        </p:nvGrpSpPr>
        <p:grpSpPr>
          <a:xfrm>
            <a:off x="0" y="240000"/>
            <a:ext cx="9001125" cy="1076325"/>
            <a:chOff x="1133618" y="4137745"/>
            <a:chExt cx="9001125" cy="1076325"/>
          </a:xfrm>
        </p:grpSpPr>
        <p:pic>
          <p:nvPicPr>
            <p:cNvPr id="14" name="Imagen 13"/>
            <p:cNvPicPr>
              <a:picLocks noChangeAspect="1"/>
            </p:cNvPicPr>
            <p:nvPr/>
          </p:nvPicPr>
          <p:blipFill>
            <a:blip r:embed="rId4"/>
            <a:stretch>
              <a:fillRect/>
            </a:stretch>
          </p:blipFill>
          <p:spPr>
            <a:xfrm>
              <a:off x="1133618" y="4137745"/>
              <a:ext cx="9001125" cy="1076325"/>
            </a:xfrm>
            <a:prstGeom prst="rect">
              <a:avLst/>
            </a:prstGeom>
          </p:spPr>
        </p:pic>
        <p:sp>
          <p:nvSpPr>
            <p:cNvPr id="15" name="Rectángulo 14"/>
            <p:cNvSpPr/>
            <p:nvPr/>
          </p:nvSpPr>
          <p:spPr>
            <a:xfrm>
              <a:off x="1133618" y="4414297"/>
              <a:ext cx="2883675" cy="523220"/>
            </a:xfrm>
            <a:prstGeom prst="rect">
              <a:avLst/>
            </a:prstGeom>
          </p:spPr>
          <p:txBody>
            <a:bodyPr wrap="none">
              <a:spAutoFit/>
            </a:bodyPr>
            <a:lstStyle/>
            <a:p>
              <a:pPr algn="ctr"/>
              <a:r>
                <a:rPr lang="es-ES" sz="2800" b="1" dirty="0" smtClean="0">
                  <a:solidFill>
                    <a:schemeClr val="bg1"/>
                  </a:solidFill>
                </a:rPr>
                <a:t>TIPO DE DECISIÓN</a:t>
              </a:r>
              <a:endParaRPr lang="es-ES" sz="2800" b="1" dirty="0">
                <a:solidFill>
                  <a:schemeClr val="bg1"/>
                </a:solidFill>
              </a:endParaRPr>
            </a:p>
          </p:txBody>
        </p:sp>
      </p:grpSp>
    </p:spTree>
    <p:extLst>
      <p:ext uri="{BB962C8B-B14F-4D97-AF65-F5344CB8AC3E}">
        <p14:creationId xmlns:p14="http://schemas.microsoft.com/office/powerpoint/2010/main" val="3136220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sp>
        <p:nvSpPr>
          <p:cNvPr id="13" name="CuadroTexto 12">
            <a:extLst>
              <a:ext uri="{FF2B5EF4-FFF2-40B4-BE49-F238E27FC236}">
                <a16:creationId xmlns:a16="http://schemas.microsoft.com/office/drawing/2014/main" id="{B8BCE709-9CAD-4C31-8649-A9DD7ACA8ECE}"/>
              </a:ext>
            </a:extLst>
          </p:cNvPr>
          <p:cNvSpPr txBox="1"/>
          <p:nvPr/>
        </p:nvSpPr>
        <p:spPr>
          <a:xfrm>
            <a:off x="1013536" y="1457109"/>
            <a:ext cx="9841156" cy="830997"/>
          </a:xfrm>
          <a:prstGeom prst="rect">
            <a:avLst/>
          </a:prstGeom>
          <a:noFill/>
        </p:spPr>
        <p:txBody>
          <a:bodyPr wrap="none" rtlCol="0">
            <a:spAutoFit/>
          </a:bodyPr>
          <a:lstStyle/>
          <a:p>
            <a:r>
              <a:rPr lang="es-ES_tradnl" sz="2400" dirty="0">
                <a:latin typeface="Open Sans Light" panose="020B0604020202020204" charset="0"/>
                <a:ea typeface="Open Sans Light" panose="020B0604020202020204" charset="0"/>
                <a:cs typeface="Open Sans Light" panose="020B0604020202020204" charset="0"/>
              </a:rPr>
              <a:t>La toma de decisiones tradicional en la empresa (sin un entorno DSS):</a:t>
            </a:r>
          </a:p>
          <a:p>
            <a:endParaRPr lang="es-ES_tradnl" sz="2400" dirty="0"/>
          </a:p>
        </p:txBody>
      </p:sp>
      <p:pic>
        <p:nvPicPr>
          <p:cNvPr id="14" name="Imagen 13">
            <a:extLst>
              <a:ext uri="{FF2B5EF4-FFF2-40B4-BE49-F238E27FC236}">
                <a16:creationId xmlns:a16="http://schemas.microsoft.com/office/drawing/2014/main" id="{F7906A1B-04F1-4A89-9EE1-5AA37530756E}"/>
              </a:ext>
            </a:extLst>
          </p:cNvPr>
          <p:cNvPicPr>
            <a:picLocks noChangeAspect="1"/>
          </p:cNvPicPr>
          <p:nvPr/>
        </p:nvPicPr>
        <p:blipFill>
          <a:blip r:embed="rId3"/>
          <a:stretch>
            <a:fillRect/>
          </a:stretch>
        </p:blipFill>
        <p:spPr>
          <a:xfrm>
            <a:off x="947567" y="1961389"/>
            <a:ext cx="9617485" cy="4154492"/>
          </a:xfrm>
          <a:prstGeom prst="rect">
            <a:avLst/>
          </a:prstGeom>
        </p:spPr>
      </p:pic>
      <p:grpSp>
        <p:nvGrpSpPr>
          <p:cNvPr id="15" name="Grupo 14"/>
          <p:cNvGrpSpPr/>
          <p:nvPr/>
        </p:nvGrpSpPr>
        <p:grpSpPr>
          <a:xfrm>
            <a:off x="0" y="240000"/>
            <a:ext cx="9001125" cy="1076325"/>
            <a:chOff x="1133618" y="4137745"/>
            <a:chExt cx="9001125" cy="1076325"/>
          </a:xfrm>
        </p:grpSpPr>
        <p:pic>
          <p:nvPicPr>
            <p:cNvPr id="16" name="Imagen 15"/>
            <p:cNvPicPr>
              <a:picLocks noChangeAspect="1"/>
            </p:cNvPicPr>
            <p:nvPr/>
          </p:nvPicPr>
          <p:blipFill>
            <a:blip r:embed="rId4"/>
            <a:stretch>
              <a:fillRect/>
            </a:stretch>
          </p:blipFill>
          <p:spPr>
            <a:xfrm>
              <a:off x="1133618" y="4137745"/>
              <a:ext cx="9001125" cy="1076325"/>
            </a:xfrm>
            <a:prstGeom prst="rect">
              <a:avLst/>
            </a:prstGeom>
          </p:spPr>
        </p:pic>
        <p:sp>
          <p:nvSpPr>
            <p:cNvPr id="17" name="Rectángulo 16"/>
            <p:cNvSpPr/>
            <p:nvPr/>
          </p:nvSpPr>
          <p:spPr>
            <a:xfrm>
              <a:off x="1133618" y="4413607"/>
              <a:ext cx="6274988" cy="523220"/>
            </a:xfrm>
            <a:prstGeom prst="rect">
              <a:avLst/>
            </a:prstGeom>
          </p:spPr>
          <p:txBody>
            <a:bodyPr wrap="none">
              <a:spAutoFit/>
            </a:bodyPr>
            <a:lstStyle/>
            <a:p>
              <a:pPr algn="ctr"/>
              <a:r>
                <a:rPr lang="es-ES" sz="2800" b="1" dirty="0" smtClean="0">
                  <a:solidFill>
                    <a:schemeClr val="bg1"/>
                  </a:solidFill>
                </a:rPr>
                <a:t>SIN SOPORTE A LA TOMA DE DECISIONES</a:t>
              </a:r>
              <a:endParaRPr lang="es-ES" sz="2800" b="1" dirty="0">
                <a:solidFill>
                  <a:schemeClr val="bg1"/>
                </a:solidFill>
              </a:endParaRPr>
            </a:p>
          </p:txBody>
        </p:sp>
      </p:grpSp>
    </p:spTree>
    <p:extLst>
      <p:ext uri="{BB962C8B-B14F-4D97-AF65-F5344CB8AC3E}">
        <p14:creationId xmlns:p14="http://schemas.microsoft.com/office/powerpoint/2010/main" val="2374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pic>
        <p:nvPicPr>
          <p:cNvPr id="15" name="Imagen 14">
            <a:extLst>
              <a:ext uri="{FF2B5EF4-FFF2-40B4-BE49-F238E27FC236}">
                <a16:creationId xmlns:a16="http://schemas.microsoft.com/office/drawing/2014/main" id="{38CC40A3-4132-4221-9B07-80CBE42ABE67}"/>
              </a:ext>
            </a:extLst>
          </p:cNvPr>
          <p:cNvPicPr>
            <a:picLocks noChangeAspect="1"/>
          </p:cNvPicPr>
          <p:nvPr/>
        </p:nvPicPr>
        <p:blipFill>
          <a:blip r:embed="rId3"/>
          <a:stretch>
            <a:fillRect/>
          </a:stretch>
        </p:blipFill>
        <p:spPr>
          <a:xfrm>
            <a:off x="1970039" y="1437598"/>
            <a:ext cx="8516927" cy="5202073"/>
          </a:xfrm>
          <a:prstGeom prst="rect">
            <a:avLst/>
          </a:prstGeom>
        </p:spPr>
      </p:pic>
      <p:grpSp>
        <p:nvGrpSpPr>
          <p:cNvPr id="12" name="Grupo 11"/>
          <p:cNvGrpSpPr/>
          <p:nvPr/>
        </p:nvGrpSpPr>
        <p:grpSpPr>
          <a:xfrm>
            <a:off x="0" y="240000"/>
            <a:ext cx="9001125" cy="1076325"/>
            <a:chOff x="1133618" y="4137745"/>
            <a:chExt cx="9001125" cy="1076325"/>
          </a:xfrm>
        </p:grpSpPr>
        <p:pic>
          <p:nvPicPr>
            <p:cNvPr id="13" name="Imagen 12"/>
            <p:cNvPicPr>
              <a:picLocks noChangeAspect="1"/>
            </p:cNvPicPr>
            <p:nvPr/>
          </p:nvPicPr>
          <p:blipFill>
            <a:blip r:embed="rId4"/>
            <a:stretch>
              <a:fillRect/>
            </a:stretch>
          </p:blipFill>
          <p:spPr>
            <a:xfrm>
              <a:off x="1133618" y="4137745"/>
              <a:ext cx="9001125" cy="1076325"/>
            </a:xfrm>
            <a:prstGeom prst="rect">
              <a:avLst/>
            </a:prstGeom>
          </p:spPr>
        </p:pic>
        <p:sp>
          <p:nvSpPr>
            <p:cNvPr id="14" name="Rectángulo 13"/>
            <p:cNvSpPr/>
            <p:nvPr/>
          </p:nvSpPr>
          <p:spPr>
            <a:xfrm>
              <a:off x="1133618" y="4398117"/>
              <a:ext cx="3695371" cy="523220"/>
            </a:xfrm>
            <a:prstGeom prst="rect">
              <a:avLst/>
            </a:prstGeom>
          </p:spPr>
          <p:txBody>
            <a:bodyPr wrap="none">
              <a:spAutoFit/>
            </a:bodyPr>
            <a:lstStyle/>
            <a:p>
              <a:pPr algn="ctr"/>
              <a:r>
                <a:rPr lang="es-ES" sz="2800" b="1" dirty="0" smtClean="0">
                  <a:solidFill>
                    <a:schemeClr val="bg1"/>
                  </a:solidFill>
                </a:rPr>
                <a:t>CICLO DE INTELIGENCIA</a:t>
              </a:r>
              <a:endParaRPr lang="es-ES" sz="2800" b="1" dirty="0">
                <a:solidFill>
                  <a:schemeClr val="bg1"/>
                </a:solidFill>
              </a:endParaRPr>
            </a:p>
          </p:txBody>
        </p:sp>
      </p:grpSp>
    </p:spTree>
    <p:extLst>
      <p:ext uri="{BB962C8B-B14F-4D97-AF65-F5344CB8AC3E}">
        <p14:creationId xmlns:p14="http://schemas.microsoft.com/office/powerpoint/2010/main" val="3146636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pic>
        <p:nvPicPr>
          <p:cNvPr id="12" name="Imagen 11">
            <a:extLst>
              <a:ext uri="{FF2B5EF4-FFF2-40B4-BE49-F238E27FC236}">
                <a16:creationId xmlns:a16="http://schemas.microsoft.com/office/drawing/2014/main" id="{A704E27F-CACB-459B-97DC-58AE55DE2BF0}"/>
              </a:ext>
            </a:extLst>
          </p:cNvPr>
          <p:cNvPicPr>
            <a:picLocks noChangeAspect="1"/>
          </p:cNvPicPr>
          <p:nvPr/>
        </p:nvPicPr>
        <p:blipFill>
          <a:blip r:embed="rId3"/>
          <a:stretch>
            <a:fillRect/>
          </a:stretch>
        </p:blipFill>
        <p:spPr>
          <a:xfrm>
            <a:off x="2126867" y="1670524"/>
            <a:ext cx="8312784" cy="5076872"/>
          </a:xfrm>
          <a:prstGeom prst="rect">
            <a:avLst/>
          </a:prstGeom>
        </p:spPr>
      </p:pic>
      <p:grpSp>
        <p:nvGrpSpPr>
          <p:cNvPr id="13" name="Grupo 12"/>
          <p:cNvGrpSpPr/>
          <p:nvPr/>
        </p:nvGrpSpPr>
        <p:grpSpPr>
          <a:xfrm>
            <a:off x="0" y="240000"/>
            <a:ext cx="9001125" cy="1076325"/>
            <a:chOff x="1133618" y="4137745"/>
            <a:chExt cx="9001125" cy="1076325"/>
          </a:xfrm>
        </p:grpSpPr>
        <p:pic>
          <p:nvPicPr>
            <p:cNvPr id="14" name="Imagen 13"/>
            <p:cNvPicPr>
              <a:picLocks noChangeAspect="1"/>
            </p:cNvPicPr>
            <p:nvPr/>
          </p:nvPicPr>
          <p:blipFill>
            <a:blip r:embed="rId4"/>
            <a:stretch>
              <a:fillRect/>
            </a:stretch>
          </p:blipFill>
          <p:spPr>
            <a:xfrm>
              <a:off x="1133618" y="4137745"/>
              <a:ext cx="9001125" cy="1076325"/>
            </a:xfrm>
            <a:prstGeom prst="rect">
              <a:avLst/>
            </a:prstGeom>
          </p:spPr>
        </p:pic>
        <p:sp>
          <p:nvSpPr>
            <p:cNvPr id="15" name="Rectángulo 14"/>
            <p:cNvSpPr/>
            <p:nvPr/>
          </p:nvSpPr>
          <p:spPr>
            <a:xfrm>
              <a:off x="1133618" y="4414297"/>
              <a:ext cx="6439071" cy="523220"/>
            </a:xfrm>
            <a:prstGeom prst="rect">
              <a:avLst/>
            </a:prstGeom>
          </p:spPr>
          <p:txBody>
            <a:bodyPr wrap="none">
              <a:spAutoFit/>
            </a:bodyPr>
            <a:lstStyle/>
            <a:p>
              <a:pPr algn="ctr"/>
              <a:r>
                <a:rPr lang="es-ES" sz="2800" b="1" dirty="0" smtClean="0">
                  <a:solidFill>
                    <a:schemeClr val="bg1"/>
                  </a:solidFill>
                </a:rPr>
                <a:t>CON SOPORTE A LA TOMA DE DECISIONES</a:t>
              </a:r>
              <a:endParaRPr lang="es-ES" sz="2800" b="1" dirty="0">
                <a:solidFill>
                  <a:schemeClr val="bg1"/>
                </a:solidFill>
              </a:endParaRPr>
            </a:p>
          </p:txBody>
        </p:sp>
      </p:grpSp>
    </p:spTree>
    <p:extLst>
      <p:ext uri="{BB962C8B-B14F-4D97-AF65-F5344CB8AC3E}">
        <p14:creationId xmlns:p14="http://schemas.microsoft.com/office/powerpoint/2010/main" val="144958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47467" y="240001"/>
            <a:ext cx="9048592" cy="1076325"/>
            <a:chOff x="1086151" y="4137746"/>
            <a:chExt cx="9048592"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086151" y="4414298"/>
              <a:ext cx="5336334" cy="523220"/>
            </a:xfrm>
            <a:prstGeom prst="rect">
              <a:avLst/>
            </a:prstGeom>
          </p:spPr>
          <p:txBody>
            <a:bodyPr wrap="none">
              <a:spAutoFit/>
            </a:bodyPr>
            <a:lstStyle/>
            <a:p>
              <a:pPr algn="ctr"/>
              <a:r>
                <a:rPr lang="es-ES" sz="2800" b="1" dirty="0" smtClean="0">
                  <a:solidFill>
                    <a:schemeClr val="bg1"/>
                  </a:solidFill>
                </a:rPr>
                <a:t>¿QUÉ VEREMOS EN ESTA UNIDAD?</a:t>
              </a:r>
              <a:endParaRPr lang="es-ES" sz="2800" b="1" dirty="0">
                <a:solidFill>
                  <a:schemeClr val="bg1"/>
                </a:solidFill>
              </a:endParaRPr>
            </a:p>
          </p:txBody>
        </p:sp>
      </p:grpSp>
      <p:sp>
        <p:nvSpPr>
          <p:cNvPr id="13" name="CuadroTexto 12"/>
          <p:cNvSpPr txBox="1"/>
          <p:nvPr/>
        </p:nvSpPr>
        <p:spPr>
          <a:xfrm>
            <a:off x="776087" y="1798617"/>
            <a:ext cx="5409943" cy="5016758"/>
          </a:xfrm>
          <a:prstGeom prst="rect">
            <a:avLst/>
          </a:prstGeom>
          <a:noFill/>
        </p:spPr>
        <p:txBody>
          <a:bodyPr wrap="none" rtlCol="0">
            <a:spAutoFit/>
          </a:bodyPr>
          <a:lstStyle/>
          <a:p>
            <a:pPr marL="971550" lvl="1" indent="-514350">
              <a:buAutoNum type="arabicPeriod"/>
            </a:pPr>
            <a:r>
              <a:rPr lang="es-ES" sz="2400" dirty="0" smtClean="0"/>
              <a:t>Cronología</a:t>
            </a:r>
            <a:endParaRPr lang="es-ES" sz="2400" dirty="0" smtClean="0"/>
          </a:p>
          <a:p>
            <a:pPr marL="971550" lvl="1" indent="-514350">
              <a:buFontTx/>
              <a:buAutoNum type="arabicPeriod"/>
            </a:pPr>
            <a:r>
              <a:rPr lang="es-ES" sz="2400" dirty="0"/>
              <a:t>BI vs BIG DATA vs DATA </a:t>
            </a:r>
            <a:r>
              <a:rPr lang="es-ES" sz="2400" dirty="0" smtClean="0"/>
              <a:t>SCIENCE</a:t>
            </a:r>
          </a:p>
          <a:p>
            <a:pPr marL="971550" lvl="1" indent="-514350">
              <a:buFontTx/>
              <a:buAutoNum type="arabicPeriod"/>
            </a:pPr>
            <a:r>
              <a:rPr lang="es-ES" sz="2400" dirty="0" smtClean="0"/>
              <a:t>DATA SCIENE</a:t>
            </a:r>
          </a:p>
          <a:p>
            <a:pPr marL="971550" lvl="1" indent="-514350">
              <a:buFontTx/>
              <a:buAutoNum type="arabicPeriod"/>
            </a:pPr>
            <a:r>
              <a:rPr lang="es-ES" sz="2400" dirty="0" smtClean="0"/>
              <a:t>BUSINESS INTELLIGENCE</a:t>
            </a:r>
            <a:endParaRPr lang="es-ES" sz="2400" dirty="0"/>
          </a:p>
          <a:p>
            <a:pPr marL="971550" lvl="1" indent="-514350">
              <a:buAutoNum type="arabicPeriod"/>
            </a:pPr>
            <a:r>
              <a:rPr lang="es-ES" sz="2400" dirty="0" smtClean="0"/>
              <a:t>BIG DATA</a:t>
            </a:r>
          </a:p>
          <a:p>
            <a:pPr lvl="2"/>
            <a:r>
              <a:rPr lang="es-ES" sz="2400" dirty="0" smtClean="0"/>
              <a:t>5</a:t>
            </a:r>
            <a:r>
              <a:rPr lang="es-ES" sz="2400" dirty="0" smtClean="0"/>
              <a:t>.1 </a:t>
            </a:r>
            <a:r>
              <a:rPr lang="es-ES" sz="2400" dirty="0" smtClean="0"/>
              <a:t>Las 5 </a:t>
            </a:r>
            <a:r>
              <a:rPr lang="es-ES" sz="2400" dirty="0" err="1" smtClean="0"/>
              <a:t>v’s</a:t>
            </a:r>
            <a:r>
              <a:rPr lang="es-ES" sz="2400" dirty="0" smtClean="0"/>
              <a:t> del BIG DATA</a:t>
            </a:r>
          </a:p>
          <a:p>
            <a:pPr lvl="2"/>
            <a:r>
              <a:rPr lang="es-ES" sz="2400" dirty="0"/>
              <a:t>5</a:t>
            </a:r>
            <a:r>
              <a:rPr lang="es-ES" sz="2400" dirty="0" smtClean="0"/>
              <a:t>.2 </a:t>
            </a:r>
            <a:r>
              <a:rPr lang="es-ES" sz="2400" dirty="0" smtClean="0"/>
              <a:t>Fases de un proyecto BIG DATA</a:t>
            </a:r>
          </a:p>
          <a:p>
            <a:pPr lvl="2"/>
            <a:r>
              <a:rPr lang="es-ES" sz="2400" dirty="0" smtClean="0"/>
              <a:t>5</a:t>
            </a:r>
            <a:r>
              <a:rPr lang="es-ES" sz="2400" dirty="0" smtClean="0"/>
              <a:t>.3 </a:t>
            </a:r>
            <a:r>
              <a:rPr lang="es-ES" sz="2400" dirty="0" smtClean="0"/>
              <a:t>Tipos de almacenamiento</a:t>
            </a:r>
          </a:p>
          <a:p>
            <a:pPr lvl="2"/>
            <a:r>
              <a:rPr lang="es-ES" sz="2400" dirty="0"/>
              <a:t>5</a:t>
            </a:r>
            <a:r>
              <a:rPr lang="es-ES" sz="2400" dirty="0" smtClean="0"/>
              <a:t>.4 Paradigmas</a:t>
            </a:r>
          </a:p>
          <a:p>
            <a:pPr lvl="1"/>
            <a:r>
              <a:rPr lang="es-ES" sz="2400" dirty="0" smtClean="0"/>
              <a:t>6. 	</a:t>
            </a:r>
            <a:r>
              <a:rPr lang="es-ES" sz="2400" dirty="0" smtClean="0"/>
              <a:t>Tipos </a:t>
            </a:r>
            <a:r>
              <a:rPr lang="es-ES" sz="2400" dirty="0" smtClean="0"/>
              <a:t>de </a:t>
            </a:r>
            <a:r>
              <a:rPr lang="es-ES" sz="2400" dirty="0" smtClean="0"/>
              <a:t>análisis </a:t>
            </a:r>
          </a:p>
          <a:p>
            <a:pPr lvl="1"/>
            <a:r>
              <a:rPr lang="es-ES" sz="2400" dirty="0"/>
              <a:t>7</a:t>
            </a:r>
            <a:r>
              <a:rPr lang="es-ES" sz="2400" dirty="0" smtClean="0"/>
              <a:t>. 	</a:t>
            </a:r>
            <a:r>
              <a:rPr lang="es-ES" sz="2400" dirty="0" smtClean="0"/>
              <a:t>Visualización</a:t>
            </a:r>
            <a:endParaRPr lang="es-ES" sz="2400" dirty="0" smtClean="0"/>
          </a:p>
          <a:p>
            <a:pPr lvl="2"/>
            <a:endParaRPr lang="es-ES" sz="2800" dirty="0" smtClean="0"/>
          </a:p>
          <a:p>
            <a:pPr marL="971550" lvl="1" indent="-514350">
              <a:buAutoNum type="arabicPeriod"/>
            </a:pPr>
            <a:endParaRPr lang="es-ES" sz="2800" dirty="0" smtClean="0"/>
          </a:p>
        </p:txBody>
      </p:sp>
    </p:spTree>
    <p:extLst>
      <p:ext uri="{BB962C8B-B14F-4D97-AF65-F5344CB8AC3E}">
        <p14:creationId xmlns:p14="http://schemas.microsoft.com/office/powerpoint/2010/main" val="547489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pic>
        <p:nvPicPr>
          <p:cNvPr id="12" name="Imagen 11">
            <a:extLst>
              <a:ext uri="{FF2B5EF4-FFF2-40B4-BE49-F238E27FC236}">
                <a16:creationId xmlns:a16="http://schemas.microsoft.com/office/drawing/2014/main" id="{A1335448-08A8-497A-8121-B7516A44ADDA}"/>
              </a:ext>
            </a:extLst>
          </p:cNvPr>
          <p:cNvPicPr>
            <a:picLocks noChangeAspect="1"/>
          </p:cNvPicPr>
          <p:nvPr/>
        </p:nvPicPr>
        <p:blipFill>
          <a:blip r:embed="rId3"/>
          <a:stretch>
            <a:fillRect/>
          </a:stretch>
        </p:blipFill>
        <p:spPr>
          <a:xfrm>
            <a:off x="1468910" y="1303305"/>
            <a:ext cx="9420721" cy="5493657"/>
          </a:xfrm>
          <a:prstGeom prst="rect">
            <a:avLst/>
          </a:prstGeom>
        </p:spPr>
      </p:pic>
      <p:grpSp>
        <p:nvGrpSpPr>
          <p:cNvPr id="13" name="Grupo 12"/>
          <p:cNvGrpSpPr/>
          <p:nvPr/>
        </p:nvGrpSpPr>
        <p:grpSpPr>
          <a:xfrm>
            <a:off x="0" y="240000"/>
            <a:ext cx="9001125" cy="1076325"/>
            <a:chOff x="1133618" y="4137745"/>
            <a:chExt cx="9001125" cy="1076325"/>
          </a:xfrm>
        </p:grpSpPr>
        <p:pic>
          <p:nvPicPr>
            <p:cNvPr id="14" name="Imagen 13"/>
            <p:cNvPicPr>
              <a:picLocks noChangeAspect="1"/>
            </p:cNvPicPr>
            <p:nvPr/>
          </p:nvPicPr>
          <p:blipFill>
            <a:blip r:embed="rId4"/>
            <a:stretch>
              <a:fillRect/>
            </a:stretch>
          </p:blipFill>
          <p:spPr>
            <a:xfrm>
              <a:off x="1133618" y="4137745"/>
              <a:ext cx="9001125" cy="1076325"/>
            </a:xfrm>
            <a:prstGeom prst="rect">
              <a:avLst/>
            </a:prstGeom>
          </p:spPr>
        </p:pic>
        <p:sp>
          <p:nvSpPr>
            <p:cNvPr id="15" name="Rectángulo 14"/>
            <p:cNvSpPr/>
            <p:nvPr/>
          </p:nvSpPr>
          <p:spPr>
            <a:xfrm>
              <a:off x="1139145" y="4414297"/>
              <a:ext cx="3751861" cy="523220"/>
            </a:xfrm>
            <a:prstGeom prst="rect">
              <a:avLst/>
            </a:prstGeom>
          </p:spPr>
          <p:txBody>
            <a:bodyPr wrap="none">
              <a:spAutoFit/>
            </a:bodyPr>
            <a:lstStyle/>
            <a:p>
              <a:pPr algn="ctr"/>
              <a:r>
                <a:rPr lang="es-ES" sz="2800" b="1" dirty="0" smtClean="0">
                  <a:solidFill>
                    <a:schemeClr val="bg1"/>
                  </a:solidFill>
                </a:rPr>
                <a:t>SOLUCIONES POR NIVEL</a:t>
              </a:r>
              <a:endParaRPr lang="es-ES" sz="2800" b="1" dirty="0">
                <a:solidFill>
                  <a:schemeClr val="bg1"/>
                </a:solidFill>
              </a:endParaRPr>
            </a:p>
          </p:txBody>
        </p:sp>
      </p:grpSp>
    </p:spTree>
    <p:extLst>
      <p:ext uri="{BB962C8B-B14F-4D97-AF65-F5344CB8AC3E}">
        <p14:creationId xmlns:p14="http://schemas.microsoft.com/office/powerpoint/2010/main" val="1283743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5256373" y="2091572"/>
            <a:ext cx="5234000" cy="3814000"/>
          </a:xfrm>
          <a:prstGeom prst="rect">
            <a:avLst/>
          </a:prstGeom>
          <a:noFill/>
          <a:ln>
            <a:noFill/>
          </a:ln>
        </p:spPr>
        <p:txBody>
          <a:bodyPr spcFirstLastPara="1" wrap="square" lIns="121900" tIns="121900" rIns="121900" bIns="121900" anchor="t" anchorCtr="0">
            <a:noAutofit/>
          </a:bodyPr>
          <a:lstStyle/>
          <a:p>
            <a:pPr lvl="0" algn="just">
              <a:lnSpc>
                <a:spcPct val="115000"/>
              </a:lnSpc>
            </a:pPr>
            <a:r>
              <a:rPr lang="es-ES" dirty="0">
                <a:solidFill>
                  <a:srgbClr val="333333"/>
                </a:solidFill>
                <a:ea typeface="Open Sans Light"/>
                <a:cs typeface="Open Sans Light"/>
                <a:sym typeface="Open Sans Light"/>
              </a:rPr>
              <a:t>La información referente a una empresa se genera dentro de ella y fuera de ella. El control de la información generada y la naturaleza de la misma ha dejado de estar centralizada en la empresa.</a:t>
            </a:r>
          </a:p>
          <a:p>
            <a:pPr lvl="0" algn="just">
              <a:lnSpc>
                <a:spcPct val="115000"/>
              </a:lnSpc>
            </a:pPr>
            <a:endParaRPr lang="es-ES" dirty="0">
              <a:solidFill>
                <a:srgbClr val="333333"/>
              </a:solidFill>
              <a:ea typeface="Open Sans Light"/>
              <a:cs typeface="Open Sans Light"/>
              <a:sym typeface="Open Sans Light"/>
            </a:endParaRPr>
          </a:p>
          <a:p>
            <a:pPr lvl="0" algn="just">
              <a:lnSpc>
                <a:spcPct val="115000"/>
              </a:lnSpc>
            </a:pPr>
            <a:r>
              <a:rPr lang="es-ES" dirty="0">
                <a:solidFill>
                  <a:srgbClr val="333333"/>
                </a:solidFill>
                <a:ea typeface="Open Sans Light"/>
                <a:cs typeface="Open Sans Light"/>
                <a:sym typeface="Open Sans Light"/>
              </a:rPr>
              <a:t>Capturar, procesar, entender y actuar en consecuencia permite a las empresas comprender rápidamente el entorno en el que se mueven en la era de las redes sociales</a:t>
            </a:r>
            <a:r>
              <a:rPr lang="es" dirty="0">
                <a:solidFill>
                  <a:srgbClr val="333333"/>
                </a:solidFill>
                <a:ea typeface="Open Sans Light"/>
                <a:cs typeface="Open Sans Light"/>
                <a:sym typeface="Open Sans Light"/>
              </a:rPr>
              <a:t> y tener una ventaja competitiva respecto a sus rivales. </a:t>
            </a:r>
            <a:endParaRPr dirty="0">
              <a:solidFill>
                <a:srgbClr val="333333"/>
              </a:solidFill>
              <a:ea typeface="Open Sans Light"/>
              <a:cs typeface="Open Sans Light"/>
              <a:sym typeface="Open Sans Light"/>
            </a:endParaRPr>
          </a:p>
        </p:txBody>
      </p:sp>
      <p:sp>
        <p:nvSpPr>
          <p:cNvPr id="97" name="Google Shape;97;p16"/>
          <p:cNvSpPr txBox="1"/>
          <p:nvPr/>
        </p:nvSpPr>
        <p:spPr>
          <a:xfrm>
            <a:off x="516158" y="2091567"/>
            <a:ext cx="4004909" cy="3814000"/>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667" b="1" dirty="0">
                <a:solidFill>
                  <a:srgbClr val="5BAAB3"/>
                </a:solidFill>
                <a:latin typeface="Open Sans Light"/>
                <a:ea typeface="Open Sans Light"/>
                <a:cs typeface="Open Sans Light"/>
                <a:sym typeface="Open Sans Light"/>
              </a:rPr>
              <a:t>Big Data </a:t>
            </a:r>
            <a:r>
              <a:rPr lang="es-ES" sz="2667" dirty="0">
                <a:solidFill>
                  <a:srgbClr val="5BAAB3"/>
                </a:solidFill>
                <a:latin typeface="Open Sans Light"/>
                <a:ea typeface="Open Sans Light"/>
                <a:cs typeface="Open Sans Light"/>
                <a:sym typeface="Open Sans Light"/>
              </a:rPr>
              <a:t>hace referencia al volumen de datos a procesar y a la naturaleza de los mismos.</a:t>
            </a:r>
            <a:endParaRPr sz="2667" dirty="0">
              <a:solidFill>
                <a:srgbClr val="5BAAB3"/>
              </a:solidFill>
              <a:latin typeface="Open Sans Light"/>
              <a:ea typeface="Open Sans Light"/>
              <a:cs typeface="Open Sans Light"/>
              <a:sym typeface="Open Sans Light"/>
            </a:endParaRPr>
          </a:p>
        </p:txBody>
      </p:sp>
      <p:grpSp>
        <p:nvGrpSpPr>
          <p:cNvPr id="9" name="Grupo 8"/>
          <p:cNvGrpSpPr/>
          <p:nvPr/>
        </p:nvGrpSpPr>
        <p:grpSpPr>
          <a:xfrm>
            <a:off x="0" y="240000"/>
            <a:ext cx="9001125" cy="1076325"/>
            <a:chOff x="1133618" y="4137745"/>
            <a:chExt cx="9001125" cy="1076325"/>
          </a:xfrm>
        </p:grpSpPr>
        <p:pic>
          <p:nvPicPr>
            <p:cNvPr id="10" name="Imagen 9"/>
            <p:cNvPicPr>
              <a:picLocks noChangeAspect="1"/>
            </p:cNvPicPr>
            <p:nvPr/>
          </p:nvPicPr>
          <p:blipFill>
            <a:blip r:embed="rId3"/>
            <a:stretch>
              <a:fillRect/>
            </a:stretch>
          </p:blipFill>
          <p:spPr>
            <a:xfrm>
              <a:off x="1133618" y="4137745"/>
              <a:ext cx="9001125" cy="1076325"/>
            </a:xfrm>
            <a:prstGeom prst="rect">
              <a:avLst/>
            </a:prstGeom>
          </p:spPr>
        </p:pic>
        <p:sp>
          <p:nvSpPr>
            <p:cNvPr id="11" name="Rectángulo 10"/>
            <p:cNvSpPr/>
            <p:nvPr/>
          </p:nvSpPr>
          <p:spPr>
            <a:xfrm>
              <a:off x="1136101" y="4416204"/>
              <a:ext cx="1569084" cy="523220"/>
            </a:xfrm>
            <a:prstGeom prst="rect">
              <a:avLst/>
            </a:prstGeom>
          </p:spPr>
          <p:txBody>
            <a:bodyPr wrap="none">
              <a:spAutoFit/>
            </a:bodyPr>
            <a:lstStyle/>
            <a:p>
              <a:pPr algn="ctr"/>
              <a:r>
                <a:rPr lang="es-ES" sz="2800" b="1" dirty="0" smtClean="0">
                  <a:solidFill>
                    <a:schemeClr val="bg1"/>
                  </a:solidFill>
                </a:rPr>
                <a:t>BIG DATA</a:t>
              </a:r>
              <a:endParaRPr lang="es-ES" sz="2800" b="1" dirty="0">
                <a:solidFill>
                  <a:schemeClr val="bg1"/>
                </a:solidFill>
              </a:endParaRPr>
            </a:p>
          </p:txBody>
        </p:sp>
      </p:grpSp>
    </p:spTree>
    <p:extLst>
      <p:ext uri="{BB962C8B-B14F-4D97-AF65-F5344CB8AC3E}">
        <p14:creationId xmlns:p14="http://schemas.microsoft.com/office/powerpoint/2010/main" val="2066027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gn="just">
              <a:lnSpc>
                <a:spcPct val="115000"/>
              </a:lnSpc>
            </a:pPr>
            <a:r>
              <a:rPr lang="es-ES" dirty="0">
                <a:solidFill>
                  <a:srgbClr val="333333"/>
                </a:solidFill>
                <a:ea typeface="Open Sans Light"/>
                <a:cs typeface="Open Sans Light"/>
                <a:sym typeface="Open Sans Light"/>
              </a:rPr>
              <a:t>Análisis del comportamiento del usuario, extrayendo valor de los datos almacenados, y formulando predicciones a través de los patrones observados.</a:t>
            </a:r>
          </a:p>
        </p:txBody>
      </p:sp>
      <p:sp>
        <p:nvSpPr>
          <p:cNvPr id="108" name="Google Shape;108;p17"/>
          <p:cNvSpPr txBox="1"/>
          <p:nvPr/>
        </p:nvSpPr>
        <p:spPr>
          <a:xfrm>
            <a:off x="2177683" y="1727893"/>
            <a:ext cx="1212000" cy="1084800"/>
          </a:xfrm>
          <a:prstGeom prst="rect">
            <a:avLst/>
          </a:prstGeom>
          <a:noFill/>
          <a:ln>
            <a:noFill/>
          </a:ln>
        </p:spPr>
        <p:txBody>
          <a:bodyPr spcFirstLastPara="1" wrap="square" lIns="121900" tIns="121900" rIns="121900" bIns="121900" anchor="t" anchorCtr="0">
            <a:noAutofit/>
          </a:bodyPr>
          <a:lstStyle/>
          <a:p>
            <a:r>
              <a:rPr lang="es" sz="6667">
                <a:solidFill>
                  <a:srgbClr val="5BAAB3"/>
                </a:solidFill>
                <a:latin typeface="Open Sans Light"/>
                <a:ea typeface="Open Sans Light"/>
                <a:cs typeface="Open Sans Light"/>
                <a:sym typeface="Open Sans Light"/>
              </a:rPr>
              <a:t>1</a:t>
            </a:r>
            <a:endParaRPr sz="6667">
              <a:solidFill>
                <a:srgbClr val="5BAAB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gn="just">
              <a:lnSpc>
                <a:spcPct val="115000"/>
              </a:lnSpc>
            </a:pPr>
            <a:r>
              <a:rPr lang="es-ES" dirty="0">
                <a:solidFill>
                  <a:srgbClr val="333333"/>
                </a:solidFill>
                <a:ea typeface="Open Sans Light"/>
                <a:cs typeface="Open Sans Light"/>
                <a:sym typeface="Open Sans Light"/>
              </a:rPr>
              <a:t>Manipulación de grandes conjuntos de datos, </a:t>
            </a:r>
            <a:r>
              <a:rPr lang="es-ES" b="1" dirty="0">
                <a:solidFill>
                  <a:srgbClr val="333333"/>
                </a:solidFill>
                <a:ea typeface="Open Sans Light"/>
                <a:cs typeface="Open Sans Light"/>
                <a:sym typeface="Open Sans Light"/>
              </a:rPr>
              <a:t>Estructurados y no estructurados</a:t>
            </a:r>
            <a:r>
              <a:rPr lang="es-ES" dirty="0">
                <a:solidFill>
                  <a:srgbClr val="333333"/>
                </a:solidFill>
                <a:ea typeface="Open Sans Light"/>
                <a:cs typeface="Open Sans Light"/>
                <a:sym typeface="Open Sans Light"/>
              </a:rPr>
              <a:t>. Las dificultades más habituales vinculadas a la gestión de estas cantidades de datos se centran en la recolección y el almacenamiento, búsqueda, compartición, análisis,​ y visualización.</a:t>
            </a: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r>
              <a:rPr lang="es" sz="6667">
                <a:solidFill>
                  <a:srgbClr val="5BAAB3"/>
                </a:solidFill>
                <a:latin typeface="Open Sans Light"/>
                <a:ea typeface="Open Sans Light"/>
                <a:cs typeface="Open Sans Light"/>
                <a:sym typeface="Open Sans Light"/>
              </a:rPr>
              <a:t>2</a:t>
            </a:r>
            <a:endParaRPr sz="6667">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772458"/>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buClr>
                <a:schemeClr val="dk1"/>
              </a:buClr>
              <a:buSzPts val="1100"/>
            </a:pPr>
            <a:r>
              <a:rPr lang="es-ES" sz="1600" dirty="0">
                <a:solidFill>
                  <a:srgbClr val="333333"/>
                </a:solidFill>
                <a:latin typeface="Open Sans Light"/>
                <a:ea typeface="Open Sans Light"/>
                <a:cs typeface="Open Sans Light"/>
                <a:sym typeface="Open Sans Light"/>
              </a:rPr>
              <a:t>Gran volumen de información vertical (volumen de la muestra) y horizontal (cantidad de datos de la muestra).</a:t>
            </a:r>
            <a:endParaRPr sz="1600" dirty="0">
              <a:solidFill>
                <a:srgbClr val="333333"/>
              </a:solidFill>
              <a:latin typeface="Open Sans Light"/>
              <a:ea typeface="Open Sans Light"/>
              <a:cs typeface="Open Sans Light"/>
              <a:sym typeface="Open Sans Light"/>
            </a:endParaRPr>
          </a:p>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sp>
        <p:nvSpPr>
          <p:cNvPr id="112" name="Google Shape;112;p17"/>
          <p:cNvSpPr txBox="1"/>
          <p:nvPr/>
        </p:nvSpPr>
        <p:spPr>
          <a:xfrm>
            <a:off x="2177683" y="4520427"/>
            <a:ext cx="1212000" cy="1084800"/>
          </a:xfrm>
          <a:prstGeom prst="rect">
            <a:avLst/>
          </a:prstGeom>
          <a:noFill/>
          <a:ln>
            <a:noFill/>
          </a:ln>
        </p:spPr>
        <p:txBody>
          <a:bodyPr spcFirstLastPara="1" wrap="square" lIns="121900" tIns="121900" rIns="121900" bIns="121900" anchor="t" anchorCtr="0">
            <a:noAutofit/>
          </a:bodyPr>
          <a:lstStyle/>
          <a:p>
            <a:r>
              <a:rPr lang="es" sz="6667">
                <a:solidFill>
                  <a:srgbClr val="5BAAB3"/>
                </a:solidFill>
                <a:latin typeface="Open Sans Light"/>
                <a:ea typeface="Open Sans Light"/>
                <a:cs typeface="Open Sans Light"/>
                <a:sym typeface="Open Sans Light"/>
              </a:rPr>
              <a:t>3</a:t>
            </a:r>
            <a:endParaRPr sz="6667">
              <a:solidFill>
                <a:srgbClr val="5BAAB3"/>
              </a:solidFill>
              <a:latin typeface="Open Sans Light"/>
              <a:ea typeface="Open Sans Light"/>
              <a:cs typeface="Open Sans Light"/>
              <a:sym typeface="Open Sans Light"/>
            </a:endParaRPr>
          </a:p>
        </p:txBody>
      </p:sp>
      <p:grpSp>
        <p:nvGrpSpPr>
          <p:cNvPr id="13" name="Grupo 12"/>
          <p:cNvGrpSpPr/>
          <p:nvPr/>
        </p:nvGrpSpPr>
        <p:grpSpPr>
          <a:xfrm>
            <a:off x="0" y="240000"/>
            <a:ext cx="9001125" cy="1076325"/>
            <a:chOff x="1133618" y="4137745"/>
            <a:chExt cx="9001125" cy="1076325"/>
          </a:xfrm>
        </p:grpSpPr>
        <p:pic>
          <p:nvPicPr>
            <p:cNvPr id="14" name="Imagen 13"/>
            <p:cNvPicPr>
              <a:picLocks noChangeAspect="1"/>
            </p:cNvPicPr>
            <p:nvPr/>
          </p:nvPicPr>
          <p:blipFill>
            <a:blip r:embed="rId3"/>
            <a:stretch>
              <a:fillRect/>
            </a:stretch>
          </p:blipFill>
          <p:spPr>
            <a:xfrm>
              <a:off x="1133618" y="4137745"/>
              <a:ext cx="9001125" cy="1076325"/>
            </a:xfrm>
            <a:prstGeom prst="rect">
              <a:avLst/>
            </a:prstGeom>
          </p:spPr>
        </p:pic>
        <p:sp>
          <p:nvSpPr>
            <p:cNvPr id="15" name="Rectángulo 14"/>
            <p:cNvSpPr/>
            <p:nvPr/>
          </p:nvSpPr>
          <p:spPr>
            <a:xfrm>
              <a:off x="1147825" y="4416204"/>
              <a:ext cx="1569084" cy="523220"/>
            </a:xfrm>
            <a:prstGeom prst="rect">
              <a:avLst/>
            </a:prstGeom>
          </p:spPr>
          <p:txBody>
            <a:bodyPr wrap="none">
              <a:spAutoFit/>
            </a:bodyPr>
            <a:lstStyle/>
            <a:p>
              <a:pPr algn="ctr"/>
              <a:r>
                <a:rPr lang="es-ES" sz="2800" b="1" dirty="0" smtClean="0">
                  <a:solidFill>
                    <a:schemeClr val="bg1"/>
                  </a:solidFill>
                </a:rPr>
                <a:t>BIG DATA</a:t>
              </a:r>
              <a:endParaRPr lang="es-ES" sz="2800" b="1" dirty="0">
                <a:solidFill>
                  <a:schemeClr val="bg1"/>
                </a:solidFill>
              </a:endParaRPr>
            </a:p>
          </p:txBody>
        </p:sp>
      </p:grpSp>
    </p:spTree>
    <p:extLst>
      <p:ext uri="{BB962C8B-B14F-4D97-AF65-F5344CB8AC3E}">
        <p14:creationId xmlns:p14="http://schemas.microsoft.com/office/powerpoint/2010/main" val="224076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7" name="Google Shape;107;p17"/>
          <p:cNvSpPr txBox="1"/>
          <p:nvPr/>
        </p:nvSpPr>
        <p:spPr>
          <a:xfrm>
            <a:off x="3389667" y="1862967"/>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09" name="Google Shape;109;p17"/>
          <p:cNvSpPr txBox="1"/>
          <p:nvPr/>
        </p:nvSpPr>
        <p:spPr>
          <a:xfrm>
            <a:off x="3389667" y="3259233"/>
            <a:ext cx="7100800" cy="956400"/>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1600" dirty="0">
              <a:solidFill>
                <a:srgbClr val="333333"/>
              </a:solidFill>
              <a:latin typeface="Open Sans Light"/>
              <a:ea typeface="Open Sans Light"/>
              <a:cs typeface="Open Sans Light"/>
              <a:sym typeface="Open Sans Light"/>
            </a:endParaRPr>
          </a:p>
        </p:txBody>
      </p:sp>
      <p:sp>
        <p:nvSpPr>
          <p:cNvPr id="110" name="Google Shape;110;p17"/>
          <p:cNvSpPr txBox="1"/>
          <p:nvPr/>
        </p:nvSpPr>
        <p:spPr>
          <a:xfrm>
            <a:off x="2177683" y="3124160"/>
            <a:ext cx="1212000" cy="1084800"/>
          </a:xfrm>
          <a:prstGeom prst="rect">
            <a:avLst/>
          </a:prstGeom>
          <a:noFill/>
          <a:ln>
            <a:noFill/>
          </a:ln>
        </p:spPr>
        <p:txBody>
          <a:bodyPr spcFirstLastPara="1" wrap="square" lIns="121900" tIns="121900" rIns="121900" bIns="121900" anchor="t" anchorCtr="0">
            <a:noAutofit/>
          </a:bodyPr>
          <a:lstStyle/>
          <a:p>
            <a:endParaRPr sz="6667" dirty="0">
              <a:solidFill>
                <a:srgbClr val="5BAAB3"/>
              </a:solidFill>
              <a:latin typeface="Open Sans Light"/>
              <a:ea typeface="Open Sans Light"/>
              <a:cs typeface="Open Sans Light"/>
              <a:sym typeface="Open Sans Light"/>
            </a:endParaRPr>
          </a:p>
        </p:txBody>
      </p:sp>
      <p:sp>
        <p:nvSpPr>
          <p:cNvPr id="111" name="Google Shape;111;p17"/>
          <p:cNvSpPr txBox="1"/>
          <p:nvPr/>
        </p:nvSpPr>
        <p:spPr>
          <a:xfrm>
            <a:off x="3389667" y="4655500"/>
            <a:ext cx="7100800" cy="956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endParaRPr sz="1600" dirty="0">
              <a:solidFill>
                <a:srgbClr val="333333"/>
              </a:solidFill>
              <a:latin typeface="Open Sans Light"/>
              <a:ea typeface="Open Sans Light"/>
              <a:cs typeface="Open Sans Light"/>
              <a:sym typeface="Open Sans Light"/>
            </a:endParaRPr>
          </a:p>
          <a:p>
            <a:pPr>
              <a:lnSpc>
                <a:spcPct val="115000"/>
              </a:lnSpc>
            </a:pPr>
            <a:endParaRPr sz="1600" dirty="0">
              <a:solidFill>
                <a:srgbClr val="333333"/>
              </a:solidFill>
              <a:latin typeface="Open Sans Light"/>
              <a:ea typeface="Open Sans Light"/>
              <a:cs typeface="Open Sans Light"/>
              <a:sym typeface="Open Sans Light"/>
            </a:endParaRPr>
          </a:p>
        </p:txBody>
      </p:sp>
      <p:graphicFrame>
        <p:nvGraphicFramePr>
          <p:cNvPr id="3" name="Tabla 2">
            <a:extLst>
              <a:ext uri="{FF2B5EF4-FFF2-40B4-BE49-F238E27FC236}">
                <a16:creationId xmlns:a16="http://schemas.microsoft.com/office/drawing/2014/main" id="{7932DC4C-C798-4159-964A-163B29A0DC69}"/>
              </a:ext>
            </a:extLst>
          </p:cNvPr>
          <p:cNvGraphicFramePr>
            <a:graphicFrameLocks noGrp="1"/>
          </p:cNvGraphicFramePr>
          <p:nvPr>
            <p:extLst/>
          </p:nvPr>
        </p:nvGraphicFramePr>
        <p:xfrm>
          <a:off x="1489035" y="1857929"/>
          <a:ext cx="9176095" cy="4031041"/>
        </p:xfrm>
        <a:graphic>
          <a:graphicData uri="http://schemas.openxmlformats.org/drawingml/2006/table">
            <a:tbl>
              <a:tblPr firstRow="1" bandRow="1">
                <a:tableStyleId>{5C22544A-7EE6-4342-B048-85BDC9FD1C3A}</a:tableStyleId>
              </a:tblPr>
              <a:tblGrid>
                <a:gridCol w="1986045">
                  <a:extLst>
                    <a:ext uri="{9D8B030D-6E8A-4147-A177-3AD203B41FA5}">
                      <a16:colId xmlns:a16="http://schemas.microsoft.com/office/drawing/2014/main" val="939226299"/>
                    </a:ext>
                  </a:extLst>
                </a:gridCol>
                <a:gridCol w="3436013">
                  <a:extLst>
                    <a:ext uri="{9D8B030D-6E8A-4147-A177-3AD203B41FA5}">
                      <a16:colId xmlns:a16="http://schemas.microsoft.com/office/drawing/2014/main" val="4071211273"/>
                    </a:ext>
                  </a:extLst>
                </a:gridCol>
                <a:gridCol w="3754037">
                  <a:extLst>
                    <a:ext uri="{9D8B030D-6E8A-4147-A177-3AD203B41FA5}">
                      <a16:colId xmlns:a16="http://schemas.microsoft.com/office/drawing/2014/main" val="2625698689"/>
                    </a:ext>
                  </a:extLst>
                </a:gridCol>
              </a:tblGrid>
              <a:tr h="575863">
                <a:tc>
                  <a:txBody>
                    <a:bodyPr/>
                    <a:lstStyle/>
                    <a:p>
                      <a:endParaRPr lang="es-ES" sz="2400" dirty="0"/>
                    </a:p>
                  </a:txBody>
                  <a:tcPr marL="121920" marR="121920" marT="60960" marB="60960"/>
                </a:tc>
                <a:tc>
                  <a:txBody>
                    <a:bodyPr/>
                    <a:lstStyle/>
                    <a:p>
                      <a:r>
                        <a:rPr lang="es-ES" sz="2400" dirty="0"/>
                        <a:t>BI</a:t>
                      </a:r>
                    </a:p>
                  </a:txBody>
                  <a:tcPr marL="121920" marR="121920" marT="60960" marB="60960"/>
                </a:tc>
                <a:tc>
                  <a:txBody>
                    <a:bodyPr/>
                    <a:lstStyle/>
                    <a:p>
                      <a:r>
                        <a:rPr lang="es-ES" sz="2400" dirty="0"/>
                        <a:t>Big Data</a:t>
                      </a:r>
                    </a:p>
                  </a:txBody>
                  <a:tcPr marL="121920" marR="121920" marT="60960" marB="60960"/>
                </a:tc>
                <a:extLst>
                  <a:ext uri="{0D108BD9-81ED-4DB2-BD59-A6C34878D82A}">
                    <a16:rowId xmlns:a16="http://schemas.microsoft.com/office/drawing/2014/main" val="3654779781"/>
                  </a:ext>
                </a:extLst>
              </a:tr>
              <a:tr h="575863">
                <a:tc>
                  <a:txBody>
                    <a:bodyPr/>
                    <a:lstStyle/>
                    <a:p>
                      <a:r>
                        <a:rPr lang="es-ES" sz="2400" dirty="0"/>
                        <a:t>Entorno</a:t>
                      </a:r>
                    </a:p>
                  </a:txBody>
                  <a:tcPr marL="121920" marR="121920" marT="60960" marB="60960"/>
                </a:tc>
                <a:tc>
                  <a:txBody>
                    <a:bodyPr/>
                    <a:lstStyle/>
                    <a:p>
                      <a:r>
                        <a:rPr lang="es-ES" sz="2400" dirty="0"/>
                        <a:t>Lo conocido</a:t>
                      </a:r>
                    </a:p>
                  </a:txBody>
                  <a:tcPr marL="121920" marR="121920" marT="60960" marB="60960"/>
                </a:tc>
                <a:tc>
                  <a:txBody>
                    <a:bodyPr/>
                    <a:lstStyle/>
                    <a:p>
                      <a:r>
                        <a:rPr lang="es-ES" sz="2400" dirty="0"/>
                        <a:t>Lo desconocido</a:t>
                      </a:r>
                    </a:p>
                  </a:txBody>
                  <a:tcPr marL="121920" marR="121920" marT="60960" marB="60960"/>
                </a:tc>
                <a:extLst>
                  <a:ext uri="{0D108BD9-81ED-4DB2-BD59-A6C34878D82A}">
                    <a16:rowId xmlns:a16="http://schemas.microsoft.com/office/drawing/2014/main" val="231787272"/>
                  </a:ext>
                </a:extLst>
              </a:tr>
              <a:tr h="575863">
                <a:tc>
                  <a:txBody>
                    <a:bodyPr/>
                    <a:lstStyle/>
                    <a:p>
                      <a:r>
                        <a:rPr lang="es-ES" sz="2400" dirty="0"/>
                        <a:t>Datos</a:t>
                      </a:r>
                    </a:p>
                  </a:txBody>
                  <a:tcPr marL="121920" marR="121920" marT="60960" marB="60960"/>
                </a:tc>
                <a:tc>
                  <a:txBody>
                    <a:bodyPr/>
                    <a:lstStyle/>
                    <a:p>
                      <a:r>
                        <a:rPr lang="es-ES" sz="2400" dirty="0"/>
                        <a:t>Estructurados</a:t>
                      </a:r>
                    </a:p>
                  </a:txBody>
                  <a:tcPr marL="121920" marR="121920" marT="60960" marB="60960"/>
                </a:tc>
                <a:tc>
                  <a:txBody>
                    <a:bodyPr/>
                    <a:lstStyle/>
                    <a:p>
                      <a:r>
                        <a:rPr lang="es-ES" sz="2400" dirty="0"/>
                        <a:t>No estructurados</a:t>
                      </a:r>
                    </a:p>
                  </a:txBody>
                  <a:tcPr marL="121920" marR="121920" marT="60960" marB="60960"/>
                </a:tc>
                <a:extLst>
                  <a:ext uri="{0D108BD9-81ED-4DB2-BD59-A6C34878D82A}">
                    <a16:rowId xmlns:a16="http://schemas.microsoft.com/office/drawing/2014/main" val="3307742320"/>
                  </a:ext>
                </a:extLst>
              </a:tr>
              <a:tr h="575863">
                <a:tc>
                  <a:txBody>
                    <a:bodyPr/>
                    <a:lstStyle/>
                    <a:p>
                      <a:r>
                        <a:rPr lang="es-ES" sz="2400" dirty="0"/>
                        <a:t>Volumen</a:t>
                      </a:r>
                    </a:p>
                  </a:txBody>
                  <a:tcPr marL="121920" marR="121920" marT="60960" marB="60960"/>
                </a:tc>
                <a:tc>
                  <a:txBody>
                    <a:bodyPr/>
                    <a:lstStyle/>
                    <a:p>
                      <a:r>
                        <a:rPr lang="es-ES" sz="2400" dirty="0"/>
                        <a:t>&gt;GB</a:t>
                      </a:r>
                    </a:p>
                  </a:txBody>
                  <a:tcPr marL="121920" marR="121920" marT="60960" marB="60960"/>
                </a:tc>
                <a:tc>
                  <a:txBody>
                    <a:bodyPr/>
                    <a:lstStyle/>
                    <a:p>
                      <a:r>
                        <a:rPr lang="es-ES" sz="2400" dirty="0"/>
                        <a:t>&gt;TB</a:t>
                      </a:r>
                    </a:p>
                  </a:txBody>
                  <a:tcPr marL="121920" marR="121920" marT="60960" marB="60960"/>
                </a:tc>
                <a:extLst>
                  <a:ext uri="{0D108BD9-81ED-4DB2-BD59-A6C34878D82A}">
                    <a16:rowId xmlns:a16="http://schemas.microsoft.com/office/drawing/2014/main" val="2890256974"/>
                  </a:ext>
                </a:extLst>
              </a:tr>
              <a:tr h="575863">
                <a:tc>
                  <a:txBody>
                    <a:bodyPr/>
                    <a:lstStyle/>
                    <a:p>
                      <a:r>
                        <a:rPr lang="es-ES" sz="2400" dirty="0"/>
                        <a:t>Almacén</a:t>
                      </a:r>
                    </a:p>
                  </a:txBody>
                  <a:tcPr marL="121920" marR="121920" marT="60960" marB="60960"/>
                </a:tc>
                <a:tc>
                  <a:txBody>
                    <a:bodyPr/>
                    <a:lstStyle/>
                    <a:p>
                      <a:r>
                        <a:rPr lang="es-ES" sz="2400" dirty="0"/>
                        <a:t>Data </a:t>
                      </a:r>
                      <a:r>
                        <a:rPr lang="es-ES" sz="2400" dirty="0" err="1"/>
                        <a:t>Warehouse</a:t>
                      </a:r>
                      <a:endParaRPr lang="es-ES" sz="2400" dirty="0"/>
                    </a:p>
                  </a:txBody>
                  <a:tcPr marL="121920" marR="121920" marT="60960" marB="60960"/>
                </a:tc>
                <a:tc>
                  <a:txBody>
                    <a:bodyPr/>
                    <a:lstStyle/>
                    <a:p>
                      <a:r>
                        <a:rPr lang="es-ES" sz="2400" dirty="0"/>
                        <a:t>Data Lake</a:t>
                      </a:r>
                    </a:p>
                  </a:txBody>
                  <a:tcPr marL="121920" marR="121920" marT="60960" marB="60960"/>
                </a:tc>
                <a:extLst>
                  <a:ext uri="{0D108BD9-81ED-4DB2-BD59-A6C34878D82A}">
                    <a16:rowId xmlns:a16="http://schemas.microsoft.com/office/drawing/2014/main" val="3230810251"/>
                  </a:ext>
                </a:extLst>
              </a:tr>
              <a:tr h="575863">
                <a:tc>
                  <a:txBody>
                    <a:bodyPr/>
                    <a:lstStyle/>
                    <a:p>
                      <a:r>
                        <a:rPr lang="es-ES" sz="2400" dirty="0"/>
                        <a:t>Origen</a:t>
                      </a:r>
                    </a:p>
                  </a:txBody>
                  <a:tcPr marL="121920" marR="121920" marT="60960" marB="60960"/>
                </a:tc>
                <a:tc>
                  <a:txBody>
                    <a:bodyPr/>
                    <a:lstStyle/>
                    <a:p>
                      <a:r>
                        <a:rPr lang="es-ES" sz="2400" dirty="0"/>
                        <a:t>Sistemas de la empresa</a:t>
                      </a:r>
                    </a:p>
                  </a:txBody>
                  <a:tcPr marL="121920" marR="121920" marT="60960" marB="60960"/>
                </a:tc>
                <a:tc>
                  <a:txBody>
                    <a:bodyPr/>
                    <a:lstStyle/>
                    <a:p>
                      <a:r>
                        <a:rPr lang="es-ES" sz="2400" dirty="0"/>
                        <a:t>Cualquier sistema</a:t>
                      </a:r>
                    </a:p>
                  </a:txBody>
                  <a:tcPr marL="121920" marR="121920" marT="60960" marB="60960"/>
                </a:tc>
                <a:extLst>
                  <a:ext uri="{0D108BD9-81ED-4DB2-BD59-A6C34878D82A}">
                    <a16:rowId xmlns:a16="http://schemas.microsoft.com/office/drawing/2014/main" val="1242786606"/>
                  </a:ext>
                </a:extLst>
              </a:tr>
              <a:tr h="575863">
                <a:tc>
                  <a:txBody>
                    <a:bodyPr/>
                    <a:lstStyle/>
                    <a:p>
                      <a:r>
                        <a:rPr lang="es-ES" sz="2400" dirty="0"/>
                        <a:t>Uso</a:t>
                      </a:r>
                    </a:p>
                  </a:txBody>
                  <a:tcPr marL="121920" marR="121920" marT="60960" marB="60960"/>
                </a:tc>
                <a:tc>
                  <a:txBody>
                    <a:bodyPr/>
                    <a:lstStyle/>
                    <a:p>
                      <a:r>
                        <a:rPr lang="es-ES" sz="2400" dirty="0"/>
                        <a:t>Seguimiento y control</a:t>
                      </a:r>
                    </a:p>
                  </a:txBody>
                  <a:tcPr marL="121920" marR="121920" marT="60960" marB="60960"/>
                </a:tc>
                <a:tc>
                  <a:txBody>
                    <a:bodyPr/>
                    <a:lstStyle/>
                    <a:p>
                      <a:r>
                        <a:rPr lang="es-ES" sz="2400" dirty="0"/>
                        <a:t>Discovery</a:t>
                      </a:r>
                    </a:p>
                  </a:txBody>
                  <a:tcPr marL="121920" marR="121920" marT="60960" marB="60960"/>
                </a:tc>
                <a:extLst>
                  <a:ext uri="{0D108BD9-81ED-4DB2-BD59-A6C34878D82A}">
                    <a16:rowId xmlns:a16="http://schemas.microsoft.com/office/drawing/2014/main" val="663116454"/>
                  </a:ext>
                </a:extLst>
              </a:tr>
            </a:tbl>
          </a:graphicData>
        </a:graphic>
      </p:graphicFrame>
      <p:grpSp>
        <p:nvGrpSpPr>
          <p:cNvPr id="12" name="Grupo 11"/>
          <p:cNvGrpSpPr/>
          <p:nvPr/>
        </p:nvGrpSpPr>
        <p:grpSpPr>
          <a:xfrm>
            <a:off x="0" y="240000"/>
            <a:ext cx="9001125" cy="1076325"/>
            <a:chOff x="1133618" y="4137745"/>
            <a:chExt cx="9001125" cy="1076325"/>
          </a:xfrm>
        </p:grpSpPr>
        <p:pic>
          <p:nvPicPr>
            <p:cNvPr id="13" name="Imagen 12"/>
            <p:cNvPicPr>
              <a:picLocks noChangeAspect="1"/>
            </p:cNvPicPr>
            <p:nvPr/>
          </p:nvPicPr>
          <p:blipFill>
            <a:blip r:embed="rId3"/>
            <a:stretch>
              <a:fillRect/>
            </a:stretch>
          </p:blipFill>
          <p:spPr>
            <a:xfrm>
              <a:off x="1133618" y="4137745"/>
              <a:ext cx="9001125" cy="1076325"/>
            </a:xfrm>
            <a:prstGeom prst="rect">
              <a:avLst/>
            </a:prstGeom>
          </p:spPr>
        </p:pic>
        <p:sp>
          <p:nvSpPr>
            <p:cNvPr id="14" name="Rectángulo 13"/>
            <p:cNvSpPr/>
            <p:nvPr/>
          </p:nvSpPr>
          <p:spPr>
            <a:xfrm>
              <a:off x="1144663" y="4416204"/>
              <a:ext cx="5537798" cy="523220"/>
            </a:xfrm>
            <a:prstGeom prst="rect">
              <a:avLst/>
            </a:prstGeom>
          </p:spPr>
          <p:txBody>
            <a:bodyPr wrap="none">
              <a:spAutoFit/>
            </a:bodyPr>
            <a:lstStyle/>
            <a:p>
              <a:pPr algn="ctr"/>
              <a:r>
                <a:rPr lang="es-ES" sz="2800" b="1" dirty="0" smtClean="0">
                  <a:solidFill>
                    <a:schemeClr val="bg1"/>
                  </a:solidFill>
                </a:rPr>
                <a:t>BUSINESS INTELLIGENCE – BIG DATA</a:t>
              </a:r>
              <a:endParaRPr lang="es-ES" sz="2800" b="1" dirty="0">
                <a:solidFill>
                  <a:schemeClr val="bg1"/>
                </a:solidFill>
              </a:endParaRPr>
            </a:p>
          </p:txBody>
        </p:sp>
      </p:grpSp>
    </p:spTree>
    <p:extLst>
      <p:ext uri="{BB962C8B-B14F-4D97-AF65-F5344CB8AC3E}">
        <p14:creationId xmlns:p14="http://schemas.microsoft.com/office/powerpoint/2010/main" val="252961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33170" y="240001"/>
            <a:ext cx="9034295" cy="1076325"/>
            <a:chOff x="1100448" y="4137746"/>
            <a:chExt cx="9034295" cy="1076325"/>
          </a:xfrm>
        </p:grpSpPr>
        <p:pic>
          <p:nvPicPr>
            <p:cNvPr id="5" name="Imagen 4"/>
            <p:cNvPicPr>
              <a:picLocks noChangeAspect="1"/>
            </p:cNvPicPr>
            <p:nvPr/>
          </p:nvPicPr>
          <p:blipFill>
            <a:blip r:embed="rId3"/>
            <a:stretch>
              <a:fillRect/>
            </a:stretch>
          </p:blipFill>
          <p:spPr>
            <a:xfrm>
              <a:off x="1133618" y="4137746"/>
              <a:ext cx="9001125" cy="1076325"/>
            </a:xfrm>
            <a:prstGeom prst="rect">
              <a:avLst/>
            </a:prstGeom>
          </p:spPr>
        </p:pic>
        <p:sp>
          <p:nvSpPr>
            <p:cNvPr id="3" name="Rectángulo 2"/>
            <p:cNvSpPr/>
            <p:nvPr/>
          </p:nvSpPr>
          <p:spPr>
            <a:xfrm>
              <a:off x="1100448" y="4414298"/>
              <a:ext cx="3048015" cy="523220"/>
            </a:xfrm>
            <a:prstGeom prst="rect">
              <a:avLst/>
            </a:prstGeom>
          </p:spPr>
          <p:txBody>
            <a:bodyPr wrap="none">
              <a:spAutoFit/>
            </a:bodyPr>
            <a:lstStyle/>
            <a:p>
              <a:pPr algn="ctr"/>
              <a:r>
                <a:rPr lang="es-ES" sz="2800" b="1" dirty="0" smtClean="0">
                  <a:solidFill>
                    <a:schemeClr val="bg1"/>
                  </a:solidFill>
                </a:rPr>
                <a:t>¿QUÉ ES BIG DATA?</a:t>
              </a:r>
              <a:endParaRPr lang="es-ES" sz="2800" b="1" dirty="0">
                <a:solidFill>
                  <a:schemeClr val="bg1"/>
                </a:solidFill>
              </a:endParaRPr>
            </a:p>
          </p:txBody>
        </p:sp>
      </p:grpSp>
      <p:sp>
        <p:nvSpPr>
          <p:cNvPr id="2" name="Rectángulo 1"/>
          <p:cNvSpPr/>
          <p:nvPr/>
        </p:nvSpPr>
        <p:spPr>
          <a:xfrm>
            <a:off x="463826" y="1663192"/>
            <a:ext cx="9141350" cy="1631216"/>
          </a:xfrm>
          <a:prstGeom prst="rect">
            <a:avLst/>
          </a:prstGeom>
        </p:spPr>
        <p:txBody>
          <a:bodyPr wrap="square">
            <a:spAutoFit/>
          </a:bodyPr>
          <a:lstStyle/>
          <a:p>
            <a:pPr marL="285750" indent="-285750">
              <a:buFont typeface="Arial" panose="020B0604020202020204" pitchFamily="34" charset="0"/>
              <a:buChar char="•"/>
            </a:pPr>
            <a:r>
              <a:rPr lang="es-ES" sz="2000" dirty="0"/>
              <a:t>En términos </a:t>
            </a:r>
            <a:r>
              <a:rPr lang="es-ES" sz="2000" dirty="0" smtClean="0"/>
              <a:t>generales, BIG DATA, describe un conjunto de datos o combinación de los mismos que por su naturaleza excede </a:t>
            </a:r>
            <a:r>
              <a:rPr lang="es-ES" sz="2000" dirty="0"/>
              <a:t>la capacidad de procesamiento y almacenamiento de los sistemas y bases de datos </a:t>
            </a:r>
            <a:r>
              <a:rPr lang="es-ES" sz="2000" dirty="0" smtClean="0"/>
              <a:t>convencionales.</a:t>
            </a:r>
          </a:p>
          <a:p>
            <a:endParaRPr lang="es-ES" sz="2000" dirty="0" smtClean="0"/>
          </a:p>
          <a:p>
            <a:pPr marL="285750" indent="-285750">
              <a:buFont typeface="Arial" panose="020B0604020202020204" pitchFamily="34" charset="0"/>
              <a:buChar char="•"/>
            </a:pPr>
            <a:r>
              <a:rPr lang="es-ES" sz="2000" dirty="0" smtClean="0"/>
              <a:t>Las 5 V’s del BIG DATA:</a:t>
            </a:r>
            <a:endParaRPr lang="es-ES" sz="2000" dirty="0"/>
          </a:p>
        </p:txBody>
      </p:sp>
      <p:graphicFrame>
        <p:nvGraphicFramePr>
          <p:cNvPr id="11" name="Diagrama 10"/>
          <p:cNvGraphicFramePr/>
          <p:nvPr>
            <p:extLst>
              <p:ext uri="{D42A27DB-BD31-4B8C-83A1-F6EECF244321}">
                <p14:modId xmlns:p14="http://schemas.microsoft.com/office/powerpoint/2010/main" val="3186313941"/>
              </p:ext>
            </p:extLst>
          </p:nvPr>
        </p:nvGraphicFramePr>
        <p:xfrm>
          <a:off x="3157968" y="3294408"/>
          <a:ext cx="4381218" cy="33005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Llamada con línea 2 (barra de énfasis) 11"/>
          <p:cNvSpPr/>
          <p:nvPr/>
        </p:nvSpPr>
        <p:spPr>
          <a:xfrm>
            <a:off x="7332495" y="3162231"/>
            <a:ext cx="2581798" cy="461177"/>
          </a:xfrm>
          <a:prstGeom prst="accentCallout2">
            <a:avLst>
              <a:gd name="adj1" fmla="val 18750"/>
              <a:gd name="adj2" fmla="val -8333"/>
              <a:gd name="adj3" fmla="val 18750"/>
              <a:gd name="adj4" fmla="val -16667"/>
              <a:gd name="adj5" fmla="val 167880"/>
              <a:gd name="adj6" fmla="val -4878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t>ALMACENAMIENTO MASIVO</a:t>
            </a:r>
            <a:endParaRPr lang="es-ES" sz="1600" dirty="0"/>
          </a:p>
        </p:txBody>
      </p:sp>
      <p:sp>
        <p:nvSpPr>
          <p:cNvPr id="13" name="Llamada con línea 2 (barra de énfasis) 12"/>
          <p:cNvSpPr/>
          <p:nvPr/>
        </p:nvSpPr>
        <p:spPr>
          <a:xfrm>
            <a:off x="7567059" y="4880238"/>
            <a:ext cx="2112671" cy="528379"/>
          </a:xfrm>
          <a:prstGeom prst="accentCallout2">
            <a:avLst>
              <a:gd name="adj1" fmla="val 18750"/>
              <a:gd name="adj2" fmla="val -3810"/>
              <a:gd name="adj3" fmla="val 52426"/>
              <a:gd name="adj4" fmla="val -26316"/>
              <a:gd name="adj5" fmla="val 68616"/>
              <a:gd name="adj6" fmla="val -57878"/>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t>DATOS IMPORTANTES</a:t>
            </a:r>
            <a:endParaRPr lang="es-ES" sz="1600" dirty="0"/>
          </a:p>
        </p:txBody>
      </p:sp>
      <p:sp>
        <p:nvSpPr>
          <p:cNvPr id="14" name="Llamada con línea 2 (barra de énfasis) 13"/>
          <p:cNvSpPr/>
          <p:nvPr/>
        </p:nvSpPr>
        <p:spPr>
          <a:xfrm>
            <a:off x="877294" y="3515130"/>
            <a:ext cx="2099761" cy="796394"/>
          </a:xfrm>
          <a:prstGeom prst="accentCallout2">
            <a:avLst>
              <a:gd name="adj1" fmla="val 54556"/>
              <a:gd name="adj2" fmla="val 107091"/>
              <a:gd name="adj3" fmla="val 43628"/>
              <a:gd name="adj4" fmla="val 135921"/>
              <a:gd name="adj5" fmla="val 55086"/>
              <a:gd name="adj6" fmla="val 15348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t>DISTINTOS ORÍGENES Y FUENTES</a:t>
            </a:r>
            <a:endParaRPr lang="es-ES" sz="1600" dirty="0"/>
          </a:p>
        </p:txBody>
      </p:sp>
      <p:sp>
        <p:nvSpPr>
          <p:cNvPr id="15" name="Llamada con línea 2 (barra de énfasis) 14"/>
          <p:cNvSpPr/>
          <p:nvPr/>
        </p:nvSpPr>
        <p:spPr>
          <a:xfrm>
            <a:off x="632299" y="5218089"/>
            <a:ext cx="2222219" cy="796394"/>
          </a:xfrm>
          <a:prstGeom prst="accentCallout2">
            <a:avLst>
              <a:gd name="adj1" fmla="val 54556"/>
              <a:gd name="adj2" fmla="val 107091"/>
              <a:gd name="adj3" fmla="val 43628"/>
              <a:gd name="adj4" fmla="val 135921"/>
              <a:gd name="adj5" fmla="val 34119"/>
              <a:gd name="adj6" fmla="val 14464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t>RAPIDEZ CON LA QUE SE GENERAN LOS DATOS</a:t>
            </a:r>
            <a:endParaRPr lang="es-ES" sz="1600" dirty="0"/>
          </a:p>
        </p:txBody>
      </p:sp>
      <p:sp>
        <p:nvSpPr>
          <p:cNvPr id="16" name="Llamada con línea 2 (barra de énfasis) 15"/>
          <p:cNvSpPr/>
          <p:nvPr/>
        </p:nvSpPr>
        <p:spPr>
          <a:xfrm>
            <a:off x="7019744" y="6066618"/>
            <a:ext cx="2112671" cy="528379"/>
          </a:xfrm>
          <a:prstGeom prst="accentCallout2">
            <a:avLst>
              <a:gd name="adj1" fmla="val 18750"/>
              <a:gd name="adj2" fmla="val -3810"/>
              <a:gd name="adj3" fmla="val 52426"/>
              <a:gd name="adj4" fmla="val -26316"/>
              <a:gd name="adj5" fmla="val 5413"/>
              <a:gd name="adj6" fmla="val -6088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t>DATOS RELEVANTES Y VERDADEROS</a:t>
            </a:r>
            <a:endParaRPr lang="es-ES" sz="1600" dirty="0"/>
          </a:p>
        </p:txBody>
      </p:sp>
    </p:spTree>
    <p:extLst>
      <p:ext uri="{BB962C8B-B14F-4D97-AF65-F5344CB8AC3E}">
        <p14:creationId xmlns:p14="http://schemas.microsoft.com/office/powerpoint/2010/main" val="54101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17910" y="240000"/>
            <a:ext cx="9019035" cy="1076325"/>
            <a:chOff x="1115708" y="4137745"/>
            <a:chExt cx="901903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15708" y="4416204"/>
              <a:ext cx="4354462" cy="523220"/>
            </a:xfrm>
            <a:prstGeom prst="rect">
              <a:avLst/>
            </a:prstGeom>
          </p:spPr>
          <p:txBody>
            <a:bodyPr wrap="none">
              <a:spAutoFit/>
            </a:bodyPr>
            <a:lstStyle/>
            <a:p>
              <a:pPr algn="ctr"/>
              <a:r>
                <a:rPr lang="es-ES" sz="2800" b="1" dirty="0" smtClean="0">
                  <a:solidFill>
                    <a:schemeClr val="bg1"/>
                  </a:solidFill>
                </a:rPr>
                <a:t>FASES PROYECTOS BIG DATA</a:t>
              </a:r>
              <a:endParaRPr lang="es-ES" sz="2800" b="1" dirty="0">
                <a:solidFill>
                  <a:schemeClr val="bg1"/>
                </a:solidFill>
              </a:endParaRPr>
            </a:p>
          </p:txBody>
        </p:sp>
      </p:grpSp>
      <p:graphicFrame>
        <p:nvGraphicFramePr>
          <p:cNvPr id="2" name="Diagrama 1"/>
          <p:cNvGraphicFramePr/>
          <p:nvPr>
            <p:extLst>
              <p:ext uri="{D42A27DB-BD31-4B8C-83A1-F6EECF244321}">
                <p14:modId xmlns:p14="http://schemas.microsoft.com/office/powerpoint/2010/main" val="1425700521"/>
              </p:ext>
            </p:extLst>
          </p:nvPr>
        </p:nvGraphicFramePr>
        <p:xfrm>
          <a:off x="851339" y="1594784"/>
          <a:ext cx="10342178" cy="4837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83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a:off x="6570734" y="5149253"/>
            <a:ext cx="1764064" cy="3368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17" name="Rectángulo 16"/>
          <p:cNvSpPr/>
          <p:nvPr/>
        </p:nvSpPr>
        <p:spPr>
          <a:xfrm>
            <a:off x="6570733" y="4016445"/>
            <a:ext cx="1885443" cy="3368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16" name="Rectángulo 15"/>
          <p:cNvSpPr/>
          <p:nvPr/>
        </p:nvSpPr>
        <p:spPr>
          <a:xfrm>
            <a:off x="6570734" y="2877781"/>
            <a:ext cx="1764064" cy="3368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15" name="Rectángulo 14"/>
          <p:cNvSpPr/>
          <p:nvPr/>
        </p:nvSpPr>
        <p:spPr>
          <a:xfrm>
            <a:off x="6570734" y="1694284"/>
            <a:ext cx="1764064" cy="3368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33618" y="4414297"/>
              <a:ext cx="4747390" cy="523220"/>
            </a:xfrm>
            <a:prstGeom prst="rect">
              <a:avLst/>
            </a:prstGeom>
          </p:spPr>
          <p:txBody>
            <a:bodyPr wrap="none">
              <a:spAutoFit/>
            </a:bodyPr>
            <a:lstStyle/>
            <a:p>
              <a:pPr algn="ctr"/>
              <a:r>
                <a:rPr lang="es-ES" sz="2800" b="1" dirty="0" smtClean="0">
                  <a:solidFill>
                    <a:schemeClr val="bg1"/>
                  </a:solidFill>
                </a:rPr>
                <a:t>TIPOS DE ALMACENAMIENTOS</a:t>
              </a:r>
              <a:endParaRPr lang="es-ES" sz="2800" b="1" dirty="0">
                <a:solidFill>
                  <a:schemeClr val="bg1"/>
                </a:solidFill>
              </a:endParaRPr>
            </a:p>
          </p:txBody>
        </p:sp>
      </p:grpSp>
      <p:sp>
        <p:nvSpPr>
          <p:cNvPr id="4" name="Rectángulo 3"/>
          <p:cNvSpPr/>
          <p:nvPr/>
        </p:nvSpPr>
        <p:spPr>
          <a:xfrm>
            <a:off x="6570733" y="1694284"/>
            <a:ext cx="5429755" cy="4801251"/>
          </a:xfrm>
          <a:prstGeom prst="rect">
            <a:avLst/>
          </a:prstGeom>
        </p:spPr>
        <p:txBody>
          <a:bodyPr wrap="square">
            <a:spAutoFit/>
          </a:bodyPr>
          <a:lstStyle/>
          <a:p>
            <a:pPr lvl="0" algn="just">
              <a:lnSpc>
                <a:spcPct val="107000"/>
              </a:lnSpc>
              <a:spcAft>
                <a:spcPts val="0"/>
              </a:spcAft>
            </a:pPr>
            <a:r>
              <a:rPr lang="es-ES" b="1" dirty="0" smtClean="0">
                <a:ea typeface="Calibri" panose="020F0502020204030204" pitchFamily="34" charset="0"/>
                <a:cs typeface="Arial" panose="020B0604020202020204" pitchFamily="34" charset="0"/>
              </a:rPr>
              <a:t>ON-PREMISE</a:t>
            </a:r>
          </a:p>
          <a:p>
            <a:pPr lvl="0" algn="just">
              <a:lnSpc>
                <a:spcPct val="107000"/>
              </a:lnSpc>
              <a:spcAft>
                <a:spcPts val="0"/>
              </a:spcAft>
            </a:pPr>
            <a:r>
              <a:rPr lang="es-ES" dirty="0" smtClean="0">
                <a:ea typeface="Calibri" panose="020F0502020204030204" pitchFamily="34" charset="0"/>
                <a:cs typeface="Arial" panose="020B0604020202020204" pitchFamily="34" charset="0"/>
              </a:rPr>
              <a:t>Cuando </a:t>
            </a:r>
            <a:r>
              <a:rPr lang="es-ES" dirty="0">
                <a:ea typeface="Calibri" panose="020F0502020204030204" pitchFamily="34" charset="0"/>
                <a:cs typeface="Arial" panose="020B0604020202020204" pitchFamily="34" charset="0"/>
              </a:rPr>
              <a:t>la información se almacena en servidores, racks locales, instalados en la propia </a:t>
            </a:r>
            <a:r>
              <a:rPr lang="es-ES" dirty="0" smtClean="0">
                <a:ea typeface="Calibri" panose="020F0502020204030204" pitchFamily="34" charset="0"/>
                <a:cs typeface="Arial" panose="020B0604020202020204" pitchFamily="34" charset="0"/>
              </a:rPr>
              <a:t>organización.</a:t>
            </a:r>
          </a:p>
          <a:p>
            <a:pPr marL="342900" lvl="0" indent="-342900" algn="just">
              <a:lnSpc>
                <a:spcPct val="107000"/>
              </a:lnSpc>
              <a:spcAft>
                <a:spcPts val="0"/>
              </a:spcAft>
              <a:buFont typeface="Symbol" panose="05050102010706020507" pitchFamily="18" charset="2"/>
              <a:buChar char=""/>
            </a:pPr>
            <a:endParaRPr lang="es-ES" dirty="0" smtClean="0">
              <a:ea typeface="Calibri" panose="020F0502020204030204" pitchFamily="34" charset="0"/>
              <a:cs typeface="Arial" panose="020B0604020202020204" pitchFamily="34" charset="0"/>
            </a:endParaRPr>
          </a:p>
          <a:p>
            <a:pPr lvl="0" algn="just">
              <a:lnSpc>
                <a:spcPct val="107000"/>
              </a:lnSpc>
              <a:spcAft>
                <a:spcPts val="0"/>
              </a:spcAft>
            </a:pPr>
            <a:r>
              <a:rPr lang="es-ES" b="1" dirty="0" smtClean="0">
                <a:ea typeface="Calibri" panose="020F0502020204030204" pitchFamily="34" charset="0"/>
                <a:cs typeface="Arial" panose="020B0604020202020204" pitchFamily="34" charset="0"/>
              </a:rPr>
              <a:t>CLOUD</a:t>
            </a:r>
          </a:p>
          <a:p>
            <a:pPr lvl="0" algn="just">
              <a:lnSpc>
                <a:spcPct val="107000"/>
              </a:lnSpc>
              <a:spcAft>
                <a:spcPts val="0"/>
              </a:spcAft>
            </a:pPr>
            <a:r>
              <a:rPr lang="es-ES" dirty="0" smtClean="0">
                <a:ea typeface="Calibri" panose="020F0502020204030204" pitchFamily="34" charset="0"/>
                <a:cs typeface="Arial" panose="020B0604020202020204" pitchFamily="34" charset="0"/>
              </a:rPr>
              <a:t>Cuando </a:t>
            </a:r>
            <a:r>
              <a:rPr lang="es-ES" dirty="0">
                <a:ea typeface="Calibri" panose="020F0502020204030204" pitchFamily="34" charset="0"/>
                <a:cs typeface="Arial" panose="020B0604020202020204" pitchFamily="34" charset="0"/>
              </a:rPr>
              <a:t>se utiliza las infraestructuras de terceros (AWS, Google</a:t>
            </a:r>
            <a:r>
              <a:rPr lang="es-ES" dirty="0" smtClean="0">
                <a:ea typeface="Calibri" panose="020F0502020204030204" pitchFamily="34" charset="0"/>
                <a:cs typeface="Arial" panose="020B0604020202020204" pitchFamily="34" charset="0"/>
              </a:rPr>
              <a:t>)</a:t>
            </a:r>
          </a:p>
          <a:p>
            <a:pPr lvl="0" algn="just">
              <a:lnSpc>
                <a:spcPct val="107000"/>
              </a:lnSpc>
              <a:spcAft>
                <a:spcPts val="0"/>
              </a:spcAft>
            </a:pPr>
            <a:endParaRPr lang="es-ES" sz="1600" dirty="0">
              <a:ea typeface="Calibri" panose="020F0502020204030204" pitchFamily="34" charset="0"/>
              <a:cs typeface="Arial" panose="020B0604020202020204" pitchFamily="34" charset="0"/>
            </a:endParaRPr>
          </a:p>
          <a:p>
            <a:pPr lvl="0" algn="just">
              <a:lnSpc>
                <a:spcPct val="107000"/>
              </a:lnSpc>
              <a:spcAft>
                <a:spcPts val="0"/>
              </a:spcAft>
            </a:pPr>
            <a:r>
              <a:rPr lang="es-ES" b="1" dirty="0" smtClean="0">
                <a:ea typeface="Calibri" panose="020F0502020204030204" pitchFamily="34" charset="0"/>
                <a:cs typeface="Arial" panose="020B0604020202020204" pitchFamily="34" charset="0"/>
              </a:rPr>
              <a:t>HYBRID CLOUD</a:t>
            </a:r>
          </a:p>
          <a:p>
            <a:pPr lvl="0" algn="just">
              <a:lnSpc>
                <a:spcPct val="107000"/>
              </a:lnSpc>
              <a:spcAft>
                <a:spcPts val="0"/>
              </a:spcAft>
            </a:pPr>
            <a:r>
              <a:rPr lang="es-ES" dirty="0" smtClean="0">
                <a:ea typeface="Calibri" panose="020F0502020204030204" pitchFamily="34" charset="0"/>
                <a:cs typeface="Arial" panose="020B0604020202020204" pitchFamily="34" charset="0"/>
              </a:rPr>
              <a:t>Cuando </a:t>
            </a:r>
            <a:r>
              <a:rPr lang="es-ES" dirty="0">
                <a:ea typeface="Calibri" panose="020F0502020204030204" pitchFamily="34" charset="0"/>
                <a:cs typeface="Arial" panose="020B0604020202020204" pitchFamily="34" charset="0"/>
              </a:rPr>
              <a:t>se produce una combinación de una nube pública y una nube privada</a:t>
            </a:r>
            <a:r>
              <a:rPr lang="es-ES" dirty="0" smtClean="0">
                <a:ea typeface="Calibri" panose="020F0502020204030204" pitchFamily="34" charset="0"/>
                <a:cs typeface="Arial" panose="020B0604020202020204" pitchFamily="34" charset="0"/>
              </a:rPr>
              <a:t>.</a:t>
            </a:r>
          </a:p>
          <a:p>
            <a:pPr lvl="0" algn="just">
              <a:lnSpc>
                <a:spcPct val="107000"/>
              </a:lnSpc>
              <a:spcAft>
                <a:spcPts val="0"/>
              </a:spcAft>
            </a:pPr>
            <a:endParaRPr lang="es-ES" dirty="0">
              <a:ea typeface="Calibri" panose="020F0502020204030204" pitchFamily="34" charset="0"/>
              <a:cs typeface="Arial" panose="020B0604020202020204" pitchFamily="34" charset="0"/>
            </a:endParaRPr>
          </a:p>
          <a:p>
            <a:pPr lvl="0" algn="just">
              <a:lnSpc>
                <a:spcPct val="107000"/>
              </a:lnSpc>
              <a:spcAft>
                <a:spcPts val="0"/>
              </a:spcAft>
            </a:pPr>
            <a:r>
              <a:rPr lang="es-ES" b="1" dirty="0" smtClean="0">
                <a:ea typeface="Calibri" panose="020F0502020204030204" pitchFamily="34" charset="0"/>
                <a:cs typeface="Arial" panose="020B0604020202020204" pitchFamily="34" charset="0"/>
              </a:rPr>
              <a:t>EDGE</a:t>
            </a:r>
          </a:p>
          <a:p>
            <a:pPr lvl="0" algn="just">
              <a:lnSpc>
                <a:spcPct val="107000"/>
              </a:lnSpc>
              <a:spcAft>
                <a:spcPts val="0"/>
              </a:spcAft>
            </a:pPr>
            <a:r>
              <a:rPr lang="es-ES" dirty="0" smtClean="0">
                <a:ea typeface="Calibri" panose="020F0502020204030204" pitchFamily="34" charset="0"/>
                <a:cs typeface="Arial" panose="020B0604020202020204" pitchFamily="34" charset="0"/>
              </a:rPr>
              <a:t>El almacenamiento y procesamiento de la información se produce cerca del punto de recolección.</a:t>
            </a:r>
          </a:p>
          <a:p>
            <a:pPr lvl="0" algn="just">
              <a:lnSpc>
                <a:spcPct val="107000"/>
              </a:lnSpc>
              <a:spcAft>
                <a:spcPts val="0"/>
              </a:spcAft>
            </a:pPr>
            <a:endParaRPr lang="es-ES" sz="1600" dirty="0">
              <a:ea typeface="Calibri" panose="020F0502020204030204" pitchFamily="34" charset="0"/>
              <a:cs typeface="Arial" panose="020B0604020202020204" pitchFamily="34" charset="0"/>
            </a:endParaRPr>
          </a:p>
        </p:txBody>
      </p:sp>
      <p:pic>
        <p:nvPicPr>
          <p:cNvPr id="12" name="Imagen 11"/>
          <p:cNvPicPr>
            <a:picLocks noChangeAspect="1"/>
          </p:cNvPicPr>
          <p:nvPr/>
        </p:nvPicPr>
        <p:blipFill>
          <a:blip r:embed="rId3"/>
          <a:stretch>
            <a:fillRect/>
          </a:stretch>
        </p:blipFill>
        <p:spPr>
          <a:xfrm>
            <a:off x="176129" y="2290804"/>
            <a:ext cx="6257925" cy="4152900"/>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13" y="1417731"/>
            <a:ext cx="7104807" cy="2322161"/>
          </a:xfrm>
          <a:prstGeom prst="rect">
            <a:avLst/>
          </a:prstGeom>
        </p:spPr>
      </p:pic>
      <p:sp>
        <p:nvSpPr>
          <p:cNvPr id="14" name="Rectángulo 13"/>
          <p:cNvSpPr/>
          <p:nvPr/>
        </p:nvSpPr>
        <p:spPr>
          <a:xfrm>
            <a:off x="2543584" y="1419278"/>
            <a:ext cx="1799210" cy="400110"/>
          </a:xfrm>
          <a:prstGeom prst="rect">
            <a:avLst/>
          </a:prstGeom>
        </p:spPr>
        <p:txBody>
          <a:bodyPr wrap="none">
            <a:spAutoFit/>
          </a:bodyPr>
          <a:lstStyle/>
          <a:p>
            <a:r>
              <a:rPr lang="es-ES" sz="2000" b="1" dirty="0" smtClean="0">
                <a:solidFill>
                  <a:schemeClr val="accent5">
                    <a:lumMod val="75000"/>
                  </a:schemeClr>
                </a:solidFill>
              </a:rPr>
              <a:t>HYBRID CLOUD</a:t>
            </a:r>
            <a:endParaRPr lang="es-ES" sz="2000" b="1" dirty="0">
              <a:solidFill>
                <a:schemeClr val="accent5">
                  <a:lumMod val="75000"/>
                </a:schemeClr>
              </a:solidFill>
            </a:endParaRPr>
          </a:p>
        </p:txBody>
      </p:sp>
    </p:spTree>
    <p:extLst>
      <p:ext uri="{BB962C8B-B14F-4D97-AF65-F5344CB8AC3E}">
        <p14:creationId xmlns:p14="http://schemas.microsoft.com/office/powerpoint/2010/main" val="1491190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40876" y="240001"/>
            <a:ext cx="9042001" cy="1076325"/>
            <a:chOff x="1092742" y="4137746"/>
            <a:chExt cx="9042001"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092742" y="4414298"/>
              <a:ext cx="2324354"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840525" y="4824657"/>
            <a:ext cx="10190922" cy="369332"/>
          </a:xfrm>
          <a:prstGeom prst="rect">
            <a:avLst/>
          </a:prstGeom>
        </p:spPr>
        <p:txBody>
          <a:bodyPr wrap="square">
            <a:spAutoFit/>
          </a:bodyPr>
          <a:lstStyle/>
          <a:p>
            <a:endParaRPr lang="es-ES" dirty="0"/>
          </a:p>
        </p:txBody>
      </p:sp>
      <p:sp>
        <p:nvSpPr>
          <p:cNvPr id="9" name="Rectángulo 8"/>
          <p:cNvSpPr/>
          <p:nvPr/>
        </p:nvSpPr>
        <p:spPr>
          <a:xfrm>
            <a:off x="197102" y="1413451"/>
            <a:ext cx="11158117" cy="2842573"/>
          </a:xfrm>
          <a:prstGeom prst="rect">
            <a:avLst/>
          </a:prstGeom>
        </p:spPr>
        <p:txBody>
          <a:bodyPr wrap="square">
            <a:spAutoFit/>
          </a:bodyPr>
          <a:lstStyle/>
          <a:p>
            <a:pPr algn="just">
              <a:lnSpc>
                <a:spcPct val="107000"/>
              </a:lnSpc>
              <a:spcAft>
                <a:spcPts val="1067"/>
              </a:spcAft>
              <a:tabLst>
                <a:tab pos="609585" algn="l"/>
              </a:tabLst>
            </a:pPr>
            <a:r>
              <a:rPr lang="es-ES" sz="2400" b="1" dirty="0" smtClean="0">
                <a:solidFill>
                  <a:srgbClr val="333333"/>
                </a:solidFill>
                <a:ea typeface="Times New Roman" panose="02020603050405020304" pitchFamily="18" charset="0"/>
                <a:cs typeface="Times New Roman" panose="02020603050405020304" pitchFamily="18" charset="0"/>
              </a:rPr>
              <a:t>BATCH PROCESSING</a:t>
            </a:r>
            <a:r>
              <a:rPr lang="es-ES" sz="2400" dirty="0">
                <a:solidFill>
                  <a:srgbClr val="333333"/>
                </a:solidFill>
                <a:ea typeface="Times New Roman" panose="02020603050405020304" pitchFamily="18" charset="0"/>
                <a:cs typeface="Times New Roman" panose="02020603050405020304" pitchFamily="18" charset="0"/>
              </a:rPr>
              <a:t> : </a:t>
            </a:r>
            <a:r>
              <a:rPr lang="es-ES" sz="2400" dirty="0" smtClean="0">
                <a:solidFill>
                  <a:srgbClr val="333333"/>
                </a:solidFill>
                <a:ea typeface="Times New Roman" panose="02020603050405020304" pitchFamily="18" charset="0"/>
                <a:cs typeface="Times New Roman" panose="02020603050405020304" pitchFamily="18" charset="0"/>
              </a:rPr>
              <a:t>trabaja con grandes volúmenes de datos que se van consumiendo por bloques, el mejor ejemplo sería </a:t>
            </a:r>
            <a:r>
              <a:rPr lang="es-ES" sz="2400" dirty="0" err="1" smtClean="0">
                <a:solidFill>
                  <a:srgbClr val="333333"/>
                </a:solidFill>
                <a:ea typeface="Times New Roman" panose="02020603050405020304" pitchFamily="18" charset="0"/>
                <a:cs typeface="Times New Roman" panose="02020603050405020304" pitchFamily="18" charset="0"/>
              </a:rPr>
              <a:t>MapReduce</a:t>
            </a:r>
            <a:r>
              <a:rPr lang="es-ES" sz="2400" dirty="0" smtClean="0">
                <a:solidFill>
                  <a:srgbClr val="333333"/>
                </a:solidFill>
                <a:ea typeface="Times New Roman" panose="02020603050405020304" pitchFamily="18" charset="0"/>
                <a:cs typeface="Times New Roman" panose="02020603050405020304" pitchFamily="18" charset="0"/>
              </a:rPr>
              <a:t>. </a:t>
            </a:r>
            <a:endParaRPr lang="es-ES" sz="2400" dirty="0" smtClean="0">
              <a:solidFill>
                <a:srgbClr val="333333"/>
              </a:solidFill>
              <a:ea typeface="Times New Roman" panose="02020603050405020304" pitchFamily="18" charset="0"/>
              <a:cs typeface="Times New Roman" panose="02020603050405020304" pitchFamily="18" charset="0"/>
            </a:endParaRPr>
          </a:p>
          <a:p>
            <a:pPr algn="just">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Indicado </a:t>
            </a:r>
            <a:r>
              <a:rPr lang="es-ES" sz="2400" dirty="0" smtClean="0">
                <a:solidFill>
                  <a:srgbClr val="333333"/>
                </a:solidFill>
                <a:ea typeface="Times New Roman" panose="02020603050405020304" pitchFamily="18" charset="0"/>
                <a:cs typeface="Times New Roman" panose="02020603050405020304" pitchFamily="18" charset="0"/>
              </a:rPr>
              <a:t>para procesos de agregación, informes y en general, siempre que no se necesite analizar los datos en tiempo real.</a:t>
            </a:r>
          </a:p>
          <a:p>
            <a:pPr algn="just">
              <a:lnSpc>
                <a:spcPct val="107000"/>
              </a:lnSpc>
              <a:spcAft>
                <a:spcPts val="1067"/>
              </a:spcAft>
              <a:tabLst>
                <a:tab pos="609585" algn="l"/>
              </a:tabLst>
            </a:pPr>
            <a:endParaRPr lang="es-ES" sz="2400" dirty="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133" dirty="0">
              <a:solidFill>
                <a:srgbClr val="333333"/>
              </a:solidFill>
              <a:ea typeface="Calibri" panose="020F0502020204030204" pitchFamily="34" charset="0"/>
              <a:cs typeface="Times New Roman" panose="02020603050405020304" pitchFamily="18" charset="0"/>
            </a:endParaRPr>
          </a:p>
        </p:txBody>
      </p:sp>
      <p:pic>
        <p:nvPicPr>
          <p:cNvPr id="1026" name="Picture 2" descr="https://www.admin-magazine.com/var/ezflow_site/storage/images/media/images/hadoop-f012/47050-1-eng-US/hadoop-F01_refer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24" y="3494030"/>
            <a:ext cx="5818109" cy="224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57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33618" y="4414298"/>
              <a:ext cx="2242602"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840525" y="4824657"/>
            <a:ext cx="10190922" cy="369332"/>
          </a:xfrm>
          <a:prstGeom prst="rect">
            <a:avLst/>
          </a:prstGeom>
        </p:spPr>
        <p:txBody>
          <a:bodyPr wrap="square">
            <a:spAutoFit/>
          </a:bodyPr>
          <a:lstStyle/>
          <a:p>
            <a:endParaRPr lang="es-ES" dirty="0"/>
          </a:p>
        </p:txBody>
      </p:sp>
      <p:sp>
        <p:nvSpPr>
          <p:cNvPr id="10" name="Rectángulo 9"/>
          <p:cNvSpPr/>
          <p:nvPr/>
        </p:nvSpPr>
        <p:spPr>
          <a:xfrm>
            <a:off x="216876" y="1363285"/>
            <a:ext cx="11158117" cy="5777864"/>
          </a:xfrm>
          <a:prstGeom prst="rect">
            <a:avLst/>
          </a:prstGeom>
        </p:spPr>
        <p:txBody>
          <a:bodyPr wrap="square">
            <a:spAutoFit/>
          </a:bodyPr>
          <a:lstStyle/>
          <a:p>
            <a:pPr algn="just">
              <a:lnSpc>
                <a:spcPct val="107000"/>
              </a:lnSpc>
              <a:spcAft>
                <a:spcPts val="1067"/>
              </a:spcAft>
              <a:tabLst>
                <a:tab pos="609585" algn="l"/>
              </a:tabLst>
            </a:pPr>
            <a:r>
              <a:rPr lang="es-ES" sz="2400" b="1" dirty="0" smtClean="0">
                <a:solidFill>
                  <a:srgbClr val="333333"/>
                </a:solidFill>
                <a:ea typeface="Times New Roman" panose="02020603050405020304" pitchFamily="18" charset="0"/>
                <a:cs typeface="Times New Roman" panose="02020603050405020304" pitchFamily="18" charset="0"/>
              </a:rPr>
              <a:t>STREAMING PROCESSING</a:t>
            </a:r>
            <a:r>
              <a:rPr lang="es-ES" sz="2400" dirty="0">
                <a:solidFill>
                  <a:srgbClr val="333333"/>
                </a:solidFill>
                <a:ea typeface="Times New Roman" panose="02020603050405020304" pitchFamily="18" charset="0"/>
                <a:cs typeface="Times New Roman" panose="02020603050405020304" pitchFamily="18" charset="0"/>
              </a:rPr>
              <a:t> </a:t>
            </a:r>
            <a:r>
              <a:rPr lang="es-ES" sz="2400" dirty="0" smtClean="0">
                <a:solidFill>
                  <a:srgbClr val="333333"/>
                </a:solidFill>
                <a:ea typeface="Times New Roman" panose="02020603050405020304" pitchFamily="18" charset="0"/>
                <a:cs typeface="Times New Roman" panose="02020603050405020304" pitchFamily="18" charset="0"/>
              </a:rPr>
              <a:t>: Análisis de información en tiempo real, capturando pequeñas cantidades de información y transfiriéndola rápidamente a su procesamiento</a:t>
            </a:r>
            <a:r>
              <a:rPr lang="es-ES" sz="2400" dirty="0">
                <a:solidFill>
                  <a:srgbClr val="333333"/>
                </a:solidFill>
                <a:ea typeface="Times New Roman" panose="02020603050405020304" pitchFamily="18" charset="0"/>
                <a:cs typeface="Times New Roman" panose="02020603050405020304" pitchFamily="18" charset="0"/>
              </a:rPr>
              <a:t> </a:t>
            </a:r>
            <a:r>
              <a:rPr lang="es-ES" sz="2400" dirty="0" smtClean="0">
                <a:solidFill>
                  <a:srgbClr val="333333"/>
                </a:solidFill>
                <a:ea typeface="Times New Roman" panose="02020603050405020304" pitchFamily="18" charset="0"/>
                <a:cs typeface="Times New Roman" panose="02020603050405020304" pitchFamily="18" charset="0"/>
              </a:rPr>
              <a:t>realizando esto de manera continua.</a:t>
            </a:r>
          </a:p>
          <a:p>
            <a:pPr algn="just">
              <a:lnSpc>
                <a:spcPct val="107000"/>
              </a:lnSpc>
              <a:spcAft>
                <a:spcPts val="1067"/>
              </a:spcAft>
              <a:tabLst>
                <a:tab pos="609585" algn="l"/>
              </a:tabLst>
            </a:pPr>
            <a:r>
              <a:rPr lang="es-ES" sz="2400" dirty="0" smtClean="0">
                <a:solidFill>
                  <a:srgbClr val="333333"/>
                </a:solidFill>
                <a:ea typeface="Calibri" panose="020F0502020204030204" pitchFamily="34" charset="0"/>
                <a:cs typeface="Times New Roman" panose="02020603050405020304" pitchFamily="18" charset="0"/>
              </a:rPr>
              <a:t>El </a:t>
            </a:r>
            <a:r>
              <a:rPr lang="es-ES" sz="2400" dirty="0">
                <a:solidFill>
                  <a:srgbClr val="333333"/>
                </a:solidFill>
                <a:ea typeface="Calibri" panose="020F0502020204030204" pitchFamily="34" charset="0"/>
                <a:cs typeface="Times New Roman" panose="02020603050405020304" pitchFamily="18" charset="0"/>
              </a:rPr>
              <a:t>flujo de datos es una secuencia infinita de </a:t>
            </a:r>
            <a:r>
              <a:rPr lang="es-ES" sz="2400" dirty="0" err="1">
                <a:solidFill>
                  <a:srgbClr val="333333"/>
                </a:solidFill>
                <a:ea typeface="Calibri" panose="020F0502020204030204" pitchFamily="34" charset="0"/>
                <a:cs typeface="Times New Roman" panose="02020603050405020304" pitchFamily="18" charset="0"/>
              </a:rPr>
              <a:t>tuplas</a:t>
            </a:r>
            <a:r>
              <a:rPr lang="es-ES" sz="2400" dirty="0">
                <a:solidFill>
                  <a:srgbClr val="333333"/>
                </a:solidFill>
                <a:ea typeface="Calibri" panose="020F0502020204030204" pitchFamily="34" charset="0"/>
                <a:cs typeface="Times New Roman" panose="02020603050405020304" pitchFamily="18" charset="0"/>
              </a:rPr>
              <a:t> </a:t>
            </a:r>
            <a:r>
              <a:rPr lang="es-ES" sz="2400" dirty="0" err="1">
                <a:solidFill>
                  <a:srgbClr val="333333"/>
                </a:solidFill>
                <a:ea typeface="Calibri" panose="020F0502020204030204" pitchFamily="34" charset="0"/>
                <a:cs typeface="Times New Roman" panose="02020603050405020304" pitchFamily="18" charset="0"/>
              </a:rPr>
              <a:t>clave:valor</a:t>
            </a:r>
            <a:r>
              <a:rPr lang="es-ES" sz="2400" dirty="0">
                <a:solidFill>
                  <a:srgbClr val="333333"/>
                </a:solidFill>
                <a:ea typeface="Calibri" panose="020F0502020204030204" pitchFamily="34" charset="0"/>
                <a:cs typeface="Times New Roman" panose="02020603050405020304" pitchFamily="18" charset="0"/>
              </a:rPr>
              <a:t>, </a:t>
            </a:r>
            <a:endParaRPr lang="es-ES" sz="2400" dirty="0" smtClean="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400" dirty="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400" dirty="0" smtClean="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400" dirty="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400" dirty="0" smtClean="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r>
              <a:rPr lang="es-ES" sz="2400" dirty="0" smtClean="0">
                <a:solidFill>
                  <a:srgbClr val="333333"/>
                </a:solidFill>
                <a:ea typeface="Calibri" panose="020F0502020204030204" pitchFamily="34" charset="0"/>
                <a:cs typeface="Times New Roman" panose="02020603050405020304" pitchFamily="18" charset="0"/>
              </a:rPr>
              <a:t>Sobre esto se </a:t>
            </a:r>
            <a:r>
              <a:rPr lang="es-ES" sz="2400" dirty="0">
                <a:solidFill>
                  <a:srgbClr val="333333"/>
                </a:solidFill>
                <a:ea typeface="Calibri" panose="020F0502020204030204" pitchFamily="34" charset="0"/>
                <a:cs typeface="Times New Roman" panose="02020603050405020304" pitchFamily="18" charset="0"/>
              </a:rPr>
              <a:t>aplica una ventana de procesamiento que divide los datos de entrada en partes finitas, la estrategia de captura de esta ventana puede estar basada en tiempo o en elementos </a:t>
            </a:r>
            <a:r>
              <a:rPr lang="es-ES" sz="2400" dirty="0" smtClean="0">
                <a:solidFill>
                  <a:srgbClr val="333333"/>
                </a:solidFill>
                <a:ea typeface="Calibri" panose="020F0502020204030204" pitchFamily="34" charset="0"/>
                <a:cs typeface="Times New Roman" panose="02020603050405020304" pitchFamily="18" charset="0"/>
              </a:rPr>
              <a:t>procesados.</a:t>
            </a:r>
            <a:endParaRPr lang="es-ES" sz="2400" dirty="0">
              <a:solidFill>
                <a:srgbClr val="333333"/>
              </a:solidFill>
              <a:ea typeface="Calibri" panose="020F0502020204030204" pitchFamily="34" charset="0"/>
              <a:cs typeface="Times New Roman" panose="02020603050405020304" pitchFamily="18" charset="0"/>
            </a:endParaRPr>
          </a:p>
          <a:p>
            <a:pPr algn="just">
              <a:lnSpc>
                <a:spcPct val="107000"/>
              </a:lnSpc>
              <a:spcAft>
                <a:spcPts val="1067"/>
              </a:spcAft>
              <a:tabLst>
                <a:tab pos="609585" algn="l"/>
              </a:tabLst>
            </a:pPr>
            <a:endParaRPr lang="es-ES" sz="2133" dirty="0">
              <a:solidFill>
                <a:srgbClr val="333333"/>
              </a:solidFill>
              <a:ea typeface="Calibri" panose="020F0502020204030204" pitchFamily="34" charset="0"/>
              <a:cs typeface="Times New Roman" panose="02020603050405020304" pitchFamily="18" charset="0"/>
            </a:endParaRPr>
          </a:p>
        </p:txBody>
      </p:sp>
      <p:pic>
        <p:nvPicPr>
          <p:cNvPr id="11" name="Imagen 10"/>
          <p:cNvPicPr/>
          <p:nvPr/>
        </p:nvPicPr>
        <p:blipFill>
          <a:blip r:embed="rId3"/>
          <a:stretch>
            <a:fillRect/>
          </a:stretch>
        </p:blipFill>
        <p:spPr>
          <a:xfrm>
            <a:off x="1970592" y="3053600"/>
            <a:ext cx="5400040" cy="2291715"/>
          </a:xfrm>
          <a:prstGeom prst="rect">
            <a:avLst/>
          </a:prstGeom>
        </p:spPr>
      </p:pic>
    </p:spTree>
    <p:extLst>
      <p:ext uri="{BB962C8B-B14F-4D97-AF65-F5344CB8AC3E}">
        <p14:creationId xmlns:p14="http://schemas.microsoft.com/office/powerpoint/2010/main" val="2097354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33618" y="4414298"/>
              <a:ext cx="2242602"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622852" y="1831596"/>
            <a:ext cx="10190922" cy="369332"/>
          </a:xfrm>
          <a:prstGeom prst="rect">
            <a:avLst/>
          </a:prstGeom>
        </p:spPr>
        <p:txBody>
          <a:bodyPr wrap="square">
            <a:spAutoFit/>
          </a:bodyPr>
          <a:lstStyle/>
          <a:p>
            <a:endParaRPr lang="es-ES" dirty="0"/>
          </a:p>
        </p:txBody>
      </p:sp>
      <p:pic>
        <p:nvPicPr>
          <p:cNvPr id="7" name="Imagen 6"/>
          <p:cNvPicPr/>
          <p:nvPr/>
        </p:nvPicPr>
        <p:blipFill>
          <a:blip r:embed="rId3"/>
          <a:stretch>
            <a:fillRect/>
          </a:stretch>
        </p:blipFill>
        <p:spPr>
          <a:xfrm>
            <a:off x="6170427" y="3046005"/>
            <a:ext cx="5935580" cy="3600836"/>
          </a:xfrm>
          <a:prstGeom prst="rect">
            <a:avLst/>
          </a:prstGeom>
        </p:spPr>
      </p:pic>
      <p:sp>
        <p:nvSpPr>
          <p:cNvPr id="4" name="Rectángulo 3"/>
          <p:cNvSpPr/>
          <p:nvPr/>
        </p:nvSpPr>
        <p:spPr>
          <a:xfrm>
            <a:off x="348760" y="1562035"/>
            <a:ext cx="10319239" cy="981423"/>
          </a:xfrm>
          <a:prstGeom prst="rect">
            <a:avLst/>
          </a:prstGeom>
        </p:spPr>
        <p:txBody>
          <a:bodyPr wrap="square">
            <a:spAutoFit/>
          </a:bodyPr>
          <a:lstStyle/>
          <a:p>
            <a:pPr algn="just">
              <a:lnSpc>
                <a:spcPct val="107000"/>
              </a:lnSpc>
              <a:spcAft>
                <a:spcPts val="1067"/>
              </a:spcAft>
              <a:tabLst>
                <a:tab pos="609585" algn="l"/>
              </a:tabLst>
            </a:pPr>
            <a:r>
              <a:rPr lang="es-ES" b="1" dirty="0" smtClean="0">
                <a:solidFill>
                  <a:srgbClr val="333333"/>
                </a:solidFill>
                <a:ea typeface="Times New Roman" panose="02020603050405020304" pitchFamily="18" charset="0"/>
                <a:cs typeface="Times New Roman" panose="02020603050405020304" pitchFamily="18" charset="0"/>
              </a:rPr>
              <a:t>LAMBDA</a:t>
            </a:r>
            <a:r>
              <a:rPr lang="es-ES" dirty="0">
                <a:solidFill>
                  <a:srgbClr val="333333"/>
                </a:solidFill>
                <a:ea typeface="Times New Roman" panose="02020603050405020304" pitchFamily="18" charset="0"/>
                <a:cs typeface="Times New Roman" panose="02020603050405020304" pitchFamily="18" charset="0"/>
              </a:rPr>
              <a:t> </a:t>
            </a:r>
            <a:r>
              <a:rPr lang="es-ES" dirty="0" smtClean="0">
                <a:solidFill>
                  <a:srgbClr val="333333"/>
                </a:solidFill>
                <a:ea typeface="Times New Roman" panose="02020603050405020304" pitchFamily="18" charset="0"/>
                <a:cs typeface="Times New Roman" panose="02020603050405020304" pitchFamily="18" charset="0"/>
              </a:rPr>
              <a:t>: Su objetivo es disponer de un sistema que pueda responder ante fallos, tanto humanos como hardware, que permita ser escalable linealmente y con una baja latencia en lecturas/escrituras: </a:t>
            </a:r>
            <a:r>
              <a:rPr lang="es-ES" b="1" dirty="0" smtClean="0">
                <a:solidFill>
                  <a:srgbClr val="333333"/>
                </a:solidFill>
                <a:ea typeface="Times New Roman" panose="02020603050405020304" pitchFamily="18" charset="0"/>
                <a:cs typeface="Times New Roman" panose="02020603050405020304" pitchFamily="18" charset="0"/>
              </a:rPr>
              <a:t>Los nuevos datos se envían a la capa </a:t>
            </a:r>
            <a:r>
              <a:rPr lang="es-ES" b="1" dirty="0" err="1" smtClean="0">
                <a:solidFill>
                  <a:srgbClr val="333333"/>
                </a:solidFill>
                <a:ea typeface="Times New Roman" panose="02020603050405020304" pitchFamily="18" charset="0"/>
                <a:cs typeface="Times New Roman" panose="02020603050405020304" pitchFamily="18" charset="0"/>
              </a:rPr>
              <a:t>Batch</a:t>
            </a:r>
            <a:r>
              <a:rPr lang="es-ES" b="1" dirty="0" smtClean="0">
                <a:solidFill>
                  <a:srgbClr val="333333"/>
                </a:solidFill>
                <a:ea typeface="Times New Roman" panose="02020603050405020304" pitchFamily="18" charset="0"/>
                <a:cs typeface="Times New Roman" panose="02020603050405020304" pitchFamily="18" charset="0"/>
              </a:rPr>
              <a:t> y </a:t>
            </a:r>
            <a:r>
              <a:rPr lang="es-ES" b="1" dirty="0" err="1" smtClean="0">
                <a:solidFill>
                  <a:srgbClr val="333333"/>
                </a:solidFill>
                <a:ea typeface="Times New Roman" panose="02020603050405020304" pitchFamily="18" charset="0"/>
                <a:cs typeface="Times New Roman" panose="02020603050405020304" pitchFamily="18" charset="0"/>
              </a:rPr>
              <a:t>Streaming</a:t>
            </a:r>
            <a:r>
              <a:rPr lang="es-ES" b="1" dirty="0" smtClean="0">
                <a:solidFill>
                  <a:srgbClr val="333333"/>
                </a:solidFill>
                <a:ea typeface="Times New Roman" panose="02020603050405020304" pitchFamily="18" charset="0"/>
                <a:cs typeface="Times New Roman" panose="02020603050405020304" pitchFamily="18" charset="0"/>
              </a:rPr>
              <a:t> simultáneamente.</a:t>
            </a:r>
            <a:endParaRPr lang="es-ES" b="1" dirty="0">
              <a:solidFill>
                <a:srgbClr val="333333"/>
              </a:solidFill>
              <a:ea typeface="Times New Roman" panose="02020603050405020304" pitchFamily="18" charset="0"/>
              <a:cs typeface="Times New Roman" panose="02020603050405020304" pitchFamily="18" charset="0"/>
            </a:endParaRPr>
          </a:p>
        </p:txBody>
      </p:sp>
      <p:sp>
        <p:nvSpPr>
          <p:cNvPr id="9" name="Rectángulo 8"/>
          <p:cNvSpPr/>
          <p:nvPr/>
        </p:nvSpPr>
        <p:spPr>
          <a:xfrm>
            <a:off x="348758" y="2631626"/>
            <a:ext cx="5747241" cy="1277786"/>
          </a:xfrm>
          <a:prstGeom prst="rect">
            <a:avLst/>
          </a:prstGeom>
        </p:spPr>
        <p:txBody>
          <a:bodyPr wrap="square">
            <a:spAutoFit/>
          </a:bodyPr>
          <a:lstStyle/>
          <a:p>
            <a:pPr algn="just">
              <a:lnSpc>
                <a:spcPct val="107000"/>
              </a:lnSpc>
              <a:spcAft>
                <a:spcPts val="1067"/>
              </a:spcAft>
              <a:tabLst>
                <a:tab pos="609585" algn="l"/>
              </a:tabLst>
            </a:pPr>
            <a:r>
              <a:rPr lang="es-ES" b="1" dirty="0" smtClean="0">
                <a:solidFill>
                  <a:srgbClr val="333333"/>
                </a:solidFill>
                <a:ea typeface="Times New Roman" panose="02020603050405020304" pitchFamily="18" charset="0"/>
                <a:cs typeface="Times New Roman" panose="02020603050405020304" pitchFamily="18" charset="0"/>
              </a:rPr>
              <a:t>CAPA BATCH</a:t>
            </a:r>
            <a:r>
              <a:rPr lang="es-ES" dirty="0">
                <a:solidFill>
                  <a:srgbClr val="333333"/>
                </a:solidFill>
                <a:ea typeface="Times New Roman" panose="02020603050405020304" pitchFamily="18" charset="0"/>
                <a:cs typeface="Times New Roman" panose="02020603050405020304" pitchFamily="18" charset="0"/>
              </a:rPr>
              <a:t> </a:t>
            </a:r>
            <a:r>
              <a:rPr lang="es-ES" dirty="0" smtClean="0">
                <a:solidFill>
                  <a:srgbClr val="333333"/>
                </a:solidFill>
                <a:ea typeface="Times New Roman" panose="02020603050405020304" pitchFamily="18" charset="0"/>
                <a:cs typeface="Times New Roman" panose="02020603050405020304" pitchFamily="18" charset="0"/>
              </a:rPr>
              <a:t>: Tiene una copia maestra de los datos inmutables y la información se procesa con algoritmos como </a:t>
            </a:r>
            <a:r>
              <a:rPr lang="es-ES" dirty="0" err="1" smtClean="0">
                <a:solidFill>
                  <a:srgbClr val="333333"/>
                </a:solidFill>
                <a:ea typeface="Times New Roman" panose="02020603050405020304" pitchFamily="18" charset="0"/>
                <a:cs typeface="Times New Roman" panose="02020603050405020304" pitchFamily="18" charset="0"/>
              </a:rPr>
              <a:t>map</a:t>
            </a:r>
            <a:r>
              <a:rPr lang="es-ES" dirty="0" smtClean="0">
                <a:solidFill>
                  <a:srgbClr val="333333"/>
                </a:solidFill>
                <a:ea typeface="Times New Roman" panose="02020603050405020304" pitchFamily="18" charset="0"/>
                <a:cs typeface="Times New Roman" panose="02020603050405020304" pitchFamily="18" charset="0"/>
              </a:rPr>
              <a:t>-reduce generando nuevas vistas con la información procesada. </a:t>
            </a:r>
            <a:endParaRPr lang="es-ES" dirty="0">
              <a:solidFill>
                <a:srgbClr val="333333"/>
              </a:solidFill>
              <a:ea typeface="Times New Roman" panose="02020603050405020304" pitchFamily="18" charset="0"/>
              <a:cs typeface="Times New Roman" panose="02020603050405020304" pitchFamily="18" charset="0"/>
            </a:endParaRPr>
          </a:p>
        </p:txBody>
      </p:sp>
      <p:sp>
        <p:nvSpPr>
          <p:cNvPr id="11" name="Rectángulo 10"/>
          <p:cNvSpPr/>
          <p:nvPr/>
        </p:nvSpPr>
        <p:spPr>
          <a:xfrm>
            <a:off x="348756" y="3922528"/>
            <a:ext cx="5747241" cy="1870512"/>
          </a:xfrm>
          <a:prstGeom prst="rect">
            <a:avLst/>
          </a:prstGeom>
        </p:spPr>
        <p:txBody>
          <a:bodyPr wrap="square">
            <a:spAutoFit/>
          </a:bodyPr>
          <a:lstStyle/>
          <a:p>
            <a:pPr algn="just">
              <a:lnSpc>
                <a:spcPct val="107000"/>
              </a:lnSpc>
              <a:spcAft>
                <a:spcPts val="1067"/>
              </a:spcAft>
              <a:tabLst>
                <a:tab pos="609585" algn="l"/>
              </a:tabLst>
            </a:pPr>
            <a:r>
              <a:rPr lang="es-ES" b="1" dirty="0" smtClean="0">
                <a:solidFill>
                  <a:srgbClr val="333333"/>
                </a:solidFill>
                <a:ea typeface="Times New Roman" panose="02020603050405020304" pitchFamily="18" charset="0"/>
                <a:cs typeface="Times New Roman" panose="02020603050405020304" pitchFamily="18" charset="0"/>
              </a:rPr>
              <a:t>CAPA STREAMING</a:t>
            </a:r>
            <a:r>
              <a:rPr lang="es-ES" dirty="0">
                <a:solidFill>
                  <a:srgbClr val="333333"/>
                </a:solidFill>
                <a:ea typeface="Times New Roman" panose="02020603050405020304" pitchFamily="18" charset="0"/>
                <a:cs typeface="Times New Roman" panose="02020603050405020304" pitchFamily="18" charset="0"/>
              </a:rPr>
              <a:t> </a:t>
            </a:r>
            <a:r>
              <a:rPr lang="es-ES" dirty="0" smtClean="0">
                <a:solidFill>
                  <a:srgbClr val="333333"/>
                </a:solidFill>
                <a:ea typeface="Times New Roman" panose="02020603050405020304" pitchFamily="18" charset="0"/>
                <a:cs typeface="Times New Roman" panose="02020603050405020304" pitchFamily="18" charset="0"/>
              </a:rPr>
              <a:t>: Separada funcionalmente de la capa </a:t>
            </a:r>
            <a:r>
              <a:rPr lang="es-ES" dirty="0" err="1" smtClean="0">
                <a:solidFill>
                  <a:srgbClr val="333333"/>
                </a:solidFill>
                <a:ea typeface="Times New Roman" panose="02020603050405020304" pitchFamily="18" charset="0"/>
                <a:cs typeface="Times New Roman" panose="02020603050405020304" pitchFamily="18" charset="0"/>
              </a:rPr>
              <a:t>Batch</a:t>
            </a:r>
            <a:r>
              <a:rPr lang="es-ES" dirty="0" smtClean="0">
                <a:solidFill>
                  <a:srgbClr val="333333"/>
                </a:solidFill>
                <a:ea typeface="Times New Roman" panose="02020603050405020304" pitchFamily="18" charset="0"/>
                <a:cs typeface="Times New Roman" panose="02020603050405020304" pitchFamily="18" charset="0"/>
              </a:rPr>
              <a:t>, su propósito es suministrar  información en tiempo real de los datos nuevos. Si ocurre un fallo en esta capa, la capa servidora sigue permitiendo las consultas, ya que estas se construyen combinando las vistas de </a:t>
            </a:r>
            <a:r>
              <a:rPr lang="es-ES" dirty="0" err="1" smtClean="0">
                <a:solidFill>
                  <a:srgbClr val="333333"/>
                </a:solidFill>
                <a:ea typeface="Times New Roman" panose="02020603050405020304" pitchFamily="18" charset="0"/>
                <a:cs typeface="Times New Roman" panose="02020603050405020304" pitchFamily="18" charset="0"/>
              </a:rPr>
              <a:t>batch</a:t>
            </a:r>
            <a:r>
              <a:rPr lang="es-ES" dirty="0" smtClean="0">
                <a:solidFill>
                  <a:srgbClr val="333333"/>
                </a:solidFill>
                <a:ea typeface="Times New Roman" panose="02020603050405020304" pitchFamily="18" charset="0"/>
                <a:cs typeface="Times New Roman" panose="02020603050405020304" pitchFamily="18" charset="0"/>
              </a:rPr>
              <a:t> y </a:t>
            </a:r>
            <a:r>
              <a:rPr lang="es-ES" dirty="0" err="1" smtClean="0">
                <a:solidFill>
                  <a:srgbClr val="333333"/>
                </a:solidFill>
                <a:ea typeface="Times New Roman" panose="02020603050405020304" pitchFamily="18" charset="0"/>
                <a:cs typeface="Times New Roman" panose="02020603050405020304" pitchFamily="18" charset="0"/>
              </a:rPr>
              <a:t>streaming</a:t>
            </a:r>
            <a:r>
              <a:rPr lang="es-ES" dirty="0" smtClean="0">
                <a:solidFill>
                  <a:srgbClr val="333333"/>
                </a:solidFill>
                <a:ea typeface="Times New Roman" panose="02020603050405020304" pitchFamily="18" charset="0"/>
                <a:cs typeface="Times New Roman" panose="02020603050405020304" pitchFamily="18" charset="0"/>
              </a:rPr>
              <a:t>.</a:t>
            </a:r>
            <a:endParaRPr lang="es-ES" dirty="0">
              <a:solidFill>
                <a:srgbClr val="333333"/>
              </a:solidFill>
              <a:ea typeface="Times New Roman" panose="02020603050405020304" pitchFamily="18" charset="0"/>
              <a:cs typeface="Times New Roman" panose="02020603050405020304" pitchFamily="18" charset="0"/>
            </a:endParaRPr>
          </a:p>
        </p:txBody>
      </p:sp>
      <p:sp>
        <p:nvSpPr>
          <p:cNvPr id="10" name="Rectángulo 9"/>
          <p:cNvSpPr/>
          <p:nvPr/>
        </p:nvSpPr>
        <p:spPr>
          <a:xfrm>
            <a:off x="348756" y="5793040"/>
            <a:ext cx="5747241" cy="388696"/>
          </a:xfrm>
          <a:prstGeom prst="rect">
            <a:avLst/>
          </a:prstGeom>
        </p:spPr>
        <p:txBody>
          <a:bodyPr wrap="square">
            <a:spAutoFit/>
          </a:bodyPr>
          <a:lstStyle/>
          <a:p>
            <a:pPr algn="just">
              <a:lnSpc>
                <a:spcPct val="107000"/>
              </a:lnSpc>
              <a:spcAft>
                <a:spcPts val="1067"/>
              </a:spcAft>
              <a:tabLst>
                <a:tab pos="609585" algn="l"/>
              </a:tabLst>
            </a:pPr>
            <a:r>
              <a:rPr lang="es-ES" b="1" dirty="0" smtClean="0">
                <a:solidFill>
                  <a:srgbClr val="333333"/>
                </a:solidFill>
                <a:ea typeface="Times New Roman" panose="02020603050405020304" pitchFamily="18" charset="0"/>
                <a:cs typeface="Times New Roman" panose="02020603050405020304" pitchFamily="18" charset="0"/>
              </a:rPr>
              <a:t>CAPA </a:t>
            </a:r>
            <a:r>
              <a:rPr lang="es-ES" b="1" dirty="0" smtClean="0">
                <a:solidFill>
                  <a:srgbClr val="333333"/>
                </a:solidFill>
                <a:ea typeface="Times New Roman" panose="02020603050405020304" pitchFamily="18" charset="0"/>
                <a:cs typeface="Times New Roman" panose="02020603050405020304" pitchFamily="18" charset="0"/>
              </a:rPr>
              <a:t>SERVING</a:t>
            </a:r>
            <a:r>
              <a:rPr lang="es-ES" dirty="0">
                <a:solidFill>
                  <a:srgbClr val="333333"/>
                </a:solidFill>
                <a:ea typeface="Times New Roman" panose="02020603050405020304" pitchFamily="18" charset="0"/>
                <a:cs typeface="Times New Roman" panose="02020603050405020304" pitchFamily="18" charset="0"/>
              </a:rPr>
              <a:t> </a:t>
            </a:r>
            <a:r>
              <a:rPr lang="es-ES" dirty="0" smtClean="0">
                <a:solidFill>
                  <a:srgbClr val="333333"/>
                </a:solidFill>
                <a:ea typeface="Times New Roman" panose="02020603050405020304" pitchFamily="18" charset="0"/>
                <a:cs typeface="Times New Roman" panose="02020603050405020304" pitchFamily="18" charset="0"/>
              </a:rPr>
              <a:t>: De servicio/consultas. </a:t>
            </a:r>
            <a:endParaRPr lang="es-ES" dirty="0">
              <a:solidFill>
                <a:srgbClr val="333333"/>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17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1" y="240001"/>
            <a:ext cx="7741226" cy="1076325"/>
            <a:chOff x="1133618" y="4137746"/>
            <a:chExt cx="9001125" cy="1076325"/>
          </a:xfrm>
        </p:grpSpPr>
        <p:pic>
          <p:nvPicPr>
            <p:cNvPr id="5" name="Imagen 4"/>
            <p:cNvPicPr>
              <a:picLocks noChangeAspect="1"/>
            </p:cNvPicPr>
            <p:nvPr/>
          </p:nvPicPr>
          <p:blipFill>
            <a:blip r:embed="rId3"/>
            <a:stretch>
              <a:fillRect/>
            </a:stretch>
          </p:blipFill>
          <p:spPr>
            <a:xfrm>
              <a:off x="1133618" y="4137746"/>
              <a:ext cx="9001125" cy="1076325"/>
            </a:xfrm>
            <a:prstGeom prst="rect">
              <a:avLst/>
            </a:prstGeom>
          </p:spPr>
        </p:pic>
        <p:sp>
          <p:nvSpPr>
            <p:cNvPr id="3" name="Rectángulo 2"/>
            <p:cNvSpPr/>
            <p:nvPr/>
          </p:nvSpPr>
          <p:spPr>
            <a:xfrm>
              <a:off x="1144474" y="4414298"/>
              <a:ext cx="2226700" cy="523220"/>
            </a:xfrm>
            <a:prstGeom prst="rect">
              <a:avLst/>
            </a:prstGeom>
          </p:spPr>
          <p:txBody>
            <a:bodyPr wrap="none">
              <a:spAutoFit/>
            </a:bodyPr>
            <a:lstStyle/>
            <a:p>
              <a:r>
                <a:rPr lang="es-ES" sz="2800" b="1" dirty="0" smtClean="0">
                  <a:solidFill>
                    <a:schemeClr val="bg1"/>
                  </a:solidFill>
                </a:rPr>
                <a:t>CRONOLOGÍA</a:t>
              </a:r>
              <a:endParaRPr lang="es-ES" sz="2800" b="1" dirty="0">
                <a:solidFill>
                  <a:schemeClr val="bg1"/>
                </a:solidFill>
              </a:endParaRPr>
            </a:p>
          </p:txBody>
        </p:sp>
      </p:grpSp>
      <p:pic>
        <p:nvPicPr>
          <p:cNvPr id="7" name="Imagen 6"/>
          <p:cNvPicPr>
            <a:picLocks noChangeAspect="1"/>
          </p:cNvPicPr>
          <p:nvPr/>
        </p:nvPicPr>
        <p:blipFill>
          <a:blip r:embed="rId4"/>
          <a:stretch>
            <a:fillRect/>
          </a:stretch>
        </p:blipFill>
        <p:spPr>
          <a:xfrm>
            <a:off x="2819400" y="1354820"/>
            <a:ext cx="5372100" cy="5317442"/>
          </a:xfrm>
          <a:prstGeom prst="rect">
            <a:avLst/>
          </a:prstGeom>
        </p:spPr>
      </p:pic>
    </p:spTree>
    <p:extLst>
      <p:ext uri="{BB962C8B-B14F-4D97-AF65-F5344CB8AC3E}">
        <p14:creationId xmlns:p14="http://schemas.microsoft.com/office/powerpoint/2010/main" val="2505347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33618" y="4414298"/>
              <a:ext cx="2242602"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622852" y="1831596"/>
            <a:ext cx="10190922" cy="369332"/>
          </a:xfrm>
          <a:prstGeom prst="rect">
            <a:avLst/>
          </a:prstGeom>
        </p:spPr>
        <p:txBody>
          <a:bodyPr wrap="square">
            <a:spAutoFit/>
          </a:bodyPr>
          <a:lstStyle/>
          <a:p>
            <a:endParaRPr lang="es-ES" dirty="0"/>
          </a:p>
        </p:txBody>
      </p:sp>
      <p:sp>
        <p:nvSpPr>
          <p:cNvPr id="4" name="Rectángulo 3"/>
          <p:cNvSpPr/>
          <p:nvPr/>
        </p:nvSpPr>
        <p:spPr>
          <a:xfrm>
            <a:off x="348760" y="1562035"/>
            <a:ext cx="11293891" cy="5014001"/>
          </a:xfrm>
          <a:prstGeom prst="rect">
            <a:avLst/>
          </a:prstGeom>
        </p:spPr>
        <p:txBody>
          <a:bodyPr wrap="square">
            <a:spAutoFit/>
          </a:bodyPr>
          <a:lstStyle/>
          <a:p>
            <a:pPr algn="just">
              <a:lnSpc>
                <a:spcPct val="107000"/>
              </a:lnSpc>
              <a:spcAft>
                <a:spcPts val="1067"/>
              </a:spcAft>
              <a:tabLst>
                <a:tab pos="609585" algn="l"/>
              </a:tabLst>
            </a:pPr>
            <a:r>
              <a:rPr lang="es-ES" sz="2400" b="1" dirty="0" smtClean="0">
                <a:solidFill>
                  <a:srgbClr val="333333"/>
                </a:solidFill>
                <a:ea typeface="Times New Roman" panose="02020603050405020304" pitchFamily="18" charset="0"/>
                <a:cs typeface="Times New Roman" panose="02020603050405020304" pitchFamily="18" charset="0"/>
              </a:rPr>
              <a:t>LAMBDA</a:t>
            </a:r>
          </a:p>
          <a:p>
            <a:pPr algn="just">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Ventajas:</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La capa </a:t>
            </a:r>
            <a:r>
              <a:rPr lang="es-ES" sz="2400" dirty="0" err="1" smtClean="0">
                <a:solidFill>
                  <a:srgbClr val="333333"/>
                </a:solidFill>
                <a:ea typeface="Times New Roman" panose="02020603050405020304" pitchFamily="18" charset="0"/>
                <a:cs typeface="Times New Roman" panose="02020603050405020304" pitchFamily="18" charset="0"/>
              </a:rPr>
              <a:t>Batch</a:t>
            </a:r>
            <a:r>
              <a:rPr lang="es-ES" sz="2400" dirty="0" smtClean="0">
                <a:solidFill>
                  <a:srgbClr val="333333"/>
                </a:solidFill>
                <a:ea typeface="Times New Roman" panose="02020603050405020304" pitchFamily="18" charset="0"/>
                <a:cs typeface="Times New Roman" panose="02020603050405020304" pitchFamily="18" charset="0"/>
              </a:rPr>
              <a:t> mantiene los datos de datos intactos en el Master </a:t>
            </a:r>
            <a:r>
              <a:rPr lang="es-ES" sz="2400" dirty="0" err="1" smtClean="0">
                <a:solidFill>
                  <a:srgbClr val="333333"/>
                </a:solidFill>
                <a:ea typeface="Times New Roman" panose="02020603050405020304" pitchFamily="18" charset="0"/>
                <a:cs typeface="Times New Roman" panose="02020603050405020304" pitchFamily="18" charset="0"/>
              </a:rPr>
              <a:t>Dataset</a:t>
            </a:r>
            <a:r>
              <a:rPr lang="es-ES" sz="2400" dirty="0" smtClean="0">
                <a:solidFill>
                  <a:srgbClr val="333333"/>
                </a:solidFill>
                <a:ea typeface="Times New Roman" panose="02020603050405020304" pitchFamily="18" charset="0"/>
                <a:cs typeface="Times New Roman" panose="02020603050405020304" pitchFamily="18" charset="0"/>
              </a:rPr>
              <a:t>.</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Al estar perfectamente divididos permite que los flujos de procesamiento sean rastreables. </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Ofrece dos visiones combinando la parte </a:t>
            </a:r>
            <a:r>
              <a:rPr lang="es-ES" sz="2400" dirty="0" err="1" smtClean="0">
                <a:solidFill>
                  <a:srgbClr val="333333"/>
                </a:solidFill>
                <a:ea typeface="Times New Roman" panose="02020603050405020304" pitchFamily="18" charset="0"/>
                <a:cs typeface="Times New Roman" panose="02020603050405020304" pitchFamily="18" charset="0"/>
              </a:rPr>
              <a:t>batch</a:t>
            </a:r>
            <a:r>
              <a:rPr lang="es-ES" sz="2400" dirty="0" smtClean="0">
                <a:solidFill>
                  <a:srgbClr val="333333"/>
                </a:solidFill>
                <a:ea typeface="Times New Roman" panose="02020603050405020304" pitchFamily="18" charset="0"/>
                <a:cs typeface="Times New Roman" panose="02020603050405020304" pitchFamily="18" charset="0"/>
              </a:rPr>
              <a:t> y en tiempo real.</a:t>
            </a:r>
            <a:endParaRPr lang="es-ES" sz="2400" dirty="0">
              <a:solidFill>
                <a:srgbClr val="333333"/>
              </a:solidFill>
              <a:ea typeface="Times New Roman" panose="02020603050405020304" pitchFamily="18" charset="0"/>
              <a:cs typeface="Times New Roman" panose="02020603050405020304" pitchFamily="18" charset="0"/>
            </a:endParaRPr>
          </a:p>
          <a:p>
            <a:pPr algn="just">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Desventajas:</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Al tener dos procesos diferenciados requiere de un mantenimiento complejo, en dos entornos diferentes, con arquitecturas a su vez también diferentes.</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Trabajo excesivo.</a:t>
            </a:r>
          </a:p>
        </p:txBody>
      </p:sp>
    </p:spTree>
    <p:extLst>
      <p:ext uri="{BB962C8B-B14F-4D97-AF65-F5344CB8AC3E}">
        <p14:creationId xmlns:p14="http://schemas.microsoft.com/office/powerpoint/2010/main" val="99302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33618" y="4396322"/>
              <a:ext cx="2242602"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622852" y="1831596"/>
            <a:ext cx="10190922" cy="369332"/>
          </a:xfrm>
          <a:prstGeom prst="rect">
            <a:avLst/>
          </a:prstGeom>
        </p:spPr>
        <p:txBody>
          <a:bodyPr wrap="square">
            <a:spAutoFit/>
          </a:bodyPr>
          <a:lstStyle/>
          <a:p>
            <a:endParaRPr lang="es-ES" dirty="0"/>
          </a:p>
        </p:txBody>
      </p:sp>
      <p:pic>
        <p:nvPicPr>
          <p:cNvPr id="7" name="Imagen 6"/>
          <p:cNvPicPr/>
          <p:nvPr/>
        </p:nvPicPr>
        <p:blipFill>
          <a:blip r:embed="rId3"/>
          <a:stretch>
            <a:fillRect/>
          </a:stretch>
        </p:blipFill>
        <p:spPr>
          <a:xfrm>
            <a:off x="1910561" y="4839674"/>
            <a:ext cx="7195636" cy="1909012"/>
          </a:xfrm>
          <a:prstGeom prst="rect">
            <a:avLst/>
          </a:prstGeom>
        </p:spPr>
      </p:pic>
      <p:sp>
        <p:nvSpPr>
          <p:cNvPr id="8" name="Rectángulo 7"/>
          <p:cNvSpPr/>
          <p:nvPr/>
        </p:nvSpPr>
        <p:spPr>
          <a:xfrm>
            <a:off x="348759" y="1425240"/>
            <a:ext cx="10319239" cy="750975"/>
          </a:xfrm>
          <a:prstGeom prst="rect">
            <a:avLst/>
          </a:prstGeom>
        </p:spPr>
        <p:txBody>
          <a:bodyPr wrap="square">
            <a:spAutoFit/>
          </a:bodyPr>
          <a:lstStyle/>
          <a:p>
            <a:pPr algn="just">
              <a:lnSpc>
                <a:spcPct val="107000"/>
              </a:lnSpc>
              <a:spcAft>
                <a:spcPts val="1067"/>
              </a:spcAft>
              <a:tabLst>
                <a:tab pos="609585" algn="l"/>
              </a:tabLst>
            </a:pPr>
            <a:r>
              <a:rPr lang="es-ES" sz="2000" b="1" dirty="0" smtClean="0">
                <a:solidFill>
                  <a:srgbClr val="333333"/>
                </a:solidFill>
                <a:ea typeface="Times New Roman" panose="02020603050405020304" pitchFamily="18" charset="0"/>
                <a:cs typeface="Times New Roman" panose="02020603050405020304" pitchFamily="18" charset="0"/>
              </a:rPr>
              <a:t>KAPPA</a:t>
            </a:r>
            <a:r>
              <a:rPr lang="es-ES" sz="2000" dirty="0">
                <a:solidFill>
                  <a:srgbClr val="333333"/>
                </a:solidFill>
                <a:ea typeface="Times New Roman" panose="02020603050405020304" pitchFamily="18" charset="0"/>
                <a:cs typeface="Times New Roman" panose="02020603050405020304" pitchFamily="18" charset="0"/>
              </a:rPr>
              <a:t> </a:t>
            </a:r>
            <a:r>
              <a:rPr lang="es-ES" sz="2000" dirty="0" smtClean="0">
                <a:solidFill>
                  <a:srgbClr val="333333"/>
                </a:solidFill>
                <a:ea typeface="Times New Roman" panose="02020603050405020304" pitchFamily="18" charset="0"/>
                <a:cs typeface="Times New Roman" panose="02020603050405020304" pitchFamily="18" charset="0"/>
              </a:rPr>
              <a:t>: Nace como propuesta para eliminar la capa </a:t>
            </a:r>
            <a:r>
              <a:rPr lang="es-ES" sz="2000" dirty="0" err="1" smtClean="0">
                <a:solidFill>
                  <a:srgbClr val="333333"/>
                </a:solidFill>
                <a:ea typeface="Times New Roman" panose="02020603050405020304" pitchFamily="18" charset="0"/>
                <a:cs typeface="Times New Roman" panose="02020603050405020304" pitchFamily="18" charset="0"/>
              </a:rPr>
              <a:t>Batch</a:t>
            </a:r>
            <a:r>
              <a:rPr lang="es-ES" sz="2000" dirty="0" smtClean="0">
                <a:solidFill>
                  <a:srgbClr val="333333"/>
                </a:solidFill>
                <a:ea typeface="Times New Roman" panose="02020603050405020304" pitchFamily="18" charset="0"/>
                <a:cs typeface="Times New Roman" panose="02020603050405020304" pitchFamily="18" charset="0"/>
              </a:rPr>
              <a:t> de la arquitectura Lambda, entendiendo todo el proceso como un flujo ininterrumpido en el que aplicar las operaciones.</a:t>
            </a:r>
            <a:endParaRPr lang="es-ES" sz="2000" b="1" dirty="0">
              <a:solidFill>
                <a:srgbClr val="333333"/>
              </a:solidFill>
              <a:ea typeface="Times New Roman" panose="02020603050405020304" pitchFamily="18" charset="0"/>
              <a:cs typeface="Times New Roman" panose="02020603050405020304" pitchFamily="18" charset="0"/>
            </a:endParaRPr>
          </a:p>
        </p:txBody>
      </p:sp>
      <p:sp>
        <p:nvSpPr>
          <p:cNvPr id="4" name="Rectángulo 3"/>
          <p:cNvSpPr/>
          <p:nvPr/>
        </p:nvSpPr>
        <p:spPr>
          <a:xfrm>
            <a:off x="348759" y="2091155"/>
            <a:ext cx="10870225" cy="2554545"/>
          </a:xfrm>
          <a:prstGeom prst="rect">
            <a:avLst/>
          </a:prstGeom>
        </p:spPr>
        <p:txBody>
          <a:bodyPr wrap="square">
            <a:spAutoFit/>
          </a:bodyPr>
          <a:lstStyle/>
          <a:p>
            <a:r>
              <a:rPr lang="es-ES" sz="2000" dirty="0" smtClean="0"/>
              <a:t>Se basa </a:t>
            </a:r>
            <a:r>
              <a:rPr lang="es-ES" sz="2000" dirty="0"/>
              <a:t>en 4 pasos:</a:t>
            </a:r>
          </a:p>
          <a:p>
            <a:pPr marL="342900" indent="-342900">
              <a:buFont typeface="Arial" panose="020B0604020202020204" pitchFamily="34" charset="0"/>
              <a:buChar char="•"/>
            </a:pPr>
            <a:r>
              <a:rPr lang="es-ES" sz="2000" dirty="0" smtClean="0"/>
              <a:t>Una </a:t>
            </a:r>
            <a:r>
              <a:rPr lang="es-ES" sz="2000" dirty="0"/>
              <a:t>ingesta de datos mediante una aplicación como Kafka, y el almacenamiento de los datos considerados de ser reprocesados.</a:t>
            </a:r>
          </a:p>
          <a:p>
            <a:pPr marL="342900" indent="-342900" algn="just">
              <a:buFont typeface="Arial" panose="020B0604020202020204" pitchFamily="34" charset="0"/>
              <a:buChar char="•"/>
            </a:pPr>
            <a:r>
              <a:rPr lang="es-ES" sz="2000" dirty="0" smtClean="0"/>
              <a:t>Un </a:t>
            </a:r>
            <a:r>
              <a:rPr lang="es-ES" sz="2000" dirty="0"/>
              <a:t>flujo de procesamiento en </a:t>
            </a:r>
            <a:r>
              <a:rPr lang="es-ES" sz="2000" dirty="0" err="1"/>
              <a:t>streaming</a:t>
            </a:r>
            <a:r>
              <a:rPr lang="es-ES" sz="2000" dirty="0"/>
              <a:t> cuyos resultados son almacenados en una tabla asociada donde se podrán reprocesar esos datos para obtener una nueva tabla con los </a:t>
            </a:r>
            <a:r>
              <a:rPr lang="es-ES" sz="2000" dirty="0" smtClean="0"/>
              <a:t>datos reprocesados.</a:t>
            </a:r>
            <a:endParaRPr lang="es-ES" sz="2000" dirty="0"/>
          </a:p>
          <a:p>
            <a:pPr marL="342900" indent="-342900">
              <a:buFont typeface="Arial" panose="020B0604020202020204" pitchFamily="34" charset="0"/>
              <a:buChar char="•"/>
            </a:pPr>
            <a:r>
              <a:rPr lang="es-ES" sz="2000" dirty="0" smtClean="0"/>
              <a:t>Cuando </a:t>
            </a:r>
            <a:r>
              <a:rPr lang="es-ES" sz="2000" dirty="0"/>
              <a:t>la nueva tabla está lista, la aplicación empieza a leer de dicha tabla, que es alimentada por el segundo flujo de procesamiento.</a:t>
            </a:r>
          </a:p>
          <a:p>
            <a:pPr marL="342900" indent="-342900">
              <a:buFont typeface="Arial" panose="020B0604020202020204" pitchFamily="34" charset="0"/>
              <a:buChar char="•"/>
            </a:pPr>
            <a:r>
              <a:rPr lang="es-ES" sz="2000" dirty="0" smtClean="0"/>
              <a:t>Por </a:t>
            </a:r>
            <a:r>
              <a:rPr lang="es-ES" sz="2000" dirty="0"/>
              <a:t>último, se eliminan tanto el primer flujo de procesamiento como su tabla asociada.</a:t>
            </a:r>
          </a:p>
        </p:txBody>
      </p:sp>
    </p:spTree>
    <p:extLst>
      <p:ext uri="{BB962C8B-B14F-4D97-AF65-F5344CB8AC3E}">
        <p14:creationId xmlns:p14="http://schemas.microsoft.com/office/powerpoint/2010/main" val="2319255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1"/>
            <a:ext cx="9001125" cy="1076325"/>
            <a:chOff x="1133618" y="4137746"/>
            <a:chExt cx="9001125" cy="1076325"/>
          </a:xfrm>
        </p:grpSpPr>
        <p:pic>
          <p:nvPicPr>
            <p:cNvPr id="5" name="Imagen 4"/>
            <p:cNvPicPr>
              <a:picLocks noChangeAspect="1"/>
            </p:cNvPicPr>
            <p:nvPr/>
          </p:nvPicPr>
          <p:blipFill>
            <a:blip r:embed="rId2"/>
            <a:stretch>
              <a:fillRect/>
            </a:stretch>
          </p:blipFill>
          <p:spPr>
            <a:xfrm>
              <a:off x="1133618" y="4137746"/>
              <a:ext cx="9001125" cy="1076325"/>
            </a:xfrm>
            <a:prstGeom prst="rect">
              <a:avLst/>
            </a:prstGeom>
          </p:spPr>
        </p:pic>
        <p:sp>
          <p:nvSpPr>
            <p:cNvPr id="3" name="Rectángulo 2"/>
            <p:cNvSpPr/>
            <p:nvPr/>
          </p:nvSpPr>
          <p:spPr>
            <a:xfrm>
              <a:off x="1133618" y="4396322"/>
              <a:ext cx="2242602" cy="523220"/>
            </a:xfrm>
            <a:prstGeom prst="rect">
              <a:avLst/>
            </a:prstGeom>
          </p:spPr>
          <p:txBody>
            <a:bodyPr wrap="none">
              <a:spAutoFit/>
            </a:bodyPr>
            <a:lstStyle/>
            <a:p>
              <a:pPr algn="ctr"/>
              <a:r>
                <a:rPr lang="es-ES" sz="2800" b="1" dirty="0" smtClean="0">
                  <a:solidFill>
                    <a:schemeClr val="bg1"/>
                  </a:solidFill>
                </a:rPr>
                <a:t>PARADIGMAS</a:t>
              </a:r>
              <a:endParaRPr lang="es-ES" sz="2800" b="1" dirty="0">
                <a:solidFill>
                  <a:schemeClr val="bg1"/>
                </a:solidFill>
              </a:endParaRPr>
            </a:p>
          </p:txBody>
        </p:sp>
      </p:grpSp>
      <p:sp>
        <p:nvSpPr>
          <p:cNvPr id="2" name="Rectángulo 1"/>
          <p:cNvSpPr/>
          <p:nvPr/>
        </p:nvSpPr>
        <p:spPr>
          <a:xfrm>
            <a:off x="622852" y="1831596"/>
            <a:ext cx="10190922" cy="369332"/>
          </a:xfrm>
          <a:prstGeom prst="rect">
            <a:avLst/>
          </a:prstGeom>
        </p:spPr>
        <p:txBody>
          <a:bodyPr wrap="square">
            <a:spAutoFit/>
          </a:bodyPr>
          <a:lstStyle/>
          <a:p>
            <a:endParaRPr lang="es-ES" dirty="0"/>
          </a:p>
        </p:txBody>
      </p:sp>
      <p:sp>
        <p:nvSpPr>
          <p:cNvPr id="9" name="Rectángulo 8"/>
          <p:cNvSpPr/>
          <p:nvPr/>
        </p:nvSpPr>
        <p:spPr>
          <a:xfrm>
            <a:off x="348760" y="1562035"/>
            <a:ext cx="11293891" cy="4890441"/>
          </a:xfrm>
          <a:prstGeom prst="rect">
            <a:avLst/>
          </a:prstGeom>
        </p:spPr>
        <p:txBody>
          <a:bodyPr wrap="square">
            <a:spAutoFit/>
          </a:bodyPr>
          <a:lstStyle/>
          <a:p>
            <a:pPr algn="just">
              <a:lnSpc>
                <a:spcPct val="107000"/>
              </a:lnSpc>
              <a:spcAft>
                <a:spcPts val="1067"/>
              </a:spcAft>
              <a:tabLst>
                <a:tab pos="609585" algn="l"/>
              </a:tabLst>
            </a:pPr>
            <a:r>
              <a:rPr lang="es-ES" sz="2400" b="1" dirty="0" smtClean="0">
                <a:solidFill>
                  <a:srgbClr val="333333"/>
                </a:solidFill>
                <a:ea typeface="Times New Roman" panose="02020603050405020304" pitchFamily="18" charset="0"/>
                <a:cs typeface="Times New Roman" panose="02020603050405020304" pitchFamily="18" charset="0"/>
              </a:rPr>
              <a:t>KAPPA</a:t>
            </a:r>
          </a:p>
          <a:p>
            <a:pPr algn="just">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Ventajas:</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La información es almacenada utilizando un log inmutable (inmutabilidad </a:t>
            </a:r>
            <a:r>
              <a:rPr lang="es-ES" sz="2400" dirty="0">
                <a:solidFill>
                  <a:srgbClr val="333333"/>
                </a:solidFill>
                <a:ea typeface="Times New Roman" panose="02020603050405020304" pitchFamily="18" charset="0"/>
                <a:cs typeface="Times New Roman" panose="02020603050405020304" pitchFamily="18" charset="0"/>
              </a:rPr>
              <a:t>de los </a:t>
            </a:r>
            <a:r>
              <a:rPr lang="es-ES" sz="2400" dirty="0" smtClean="0">
                <a:solidFill>
                  <a:srgbClr val="333333"/>
                </a:solidFill>
                <a:ea typeface="Times New Roman" panose="02020603050405020304" pitchFamily="18" charset="0"/>
                <a:cs typeface="Times New Roman" panose="02020603050405020304" pitchFamily="18" charset="0"/>
              </a:rPr>
              <a:t>datos) </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Se tiene un </a:t>
            </a:r>
            <a:r>
              <a:rPr lang="es-ES" sz="2400" dirty="0">
                <a:solidFill>
                  <a:srgbClr val="333333"/>
                </a:solidFill>
                <a:ea typeface="Times New Roman" panose="02020603050405020304" pitchFamily="18" charset="0"/>
                <a:cs typeface="Times New Roman" panose="02020603050405020304" pitchFamily="18" charset="0"/>
              </a:rPr>
              <a:t>único flujo de procesamiento que será el de tiempo real </a:t>
            </a:r>
            <a:endParaRPr lang="es-ES" sz="2400" dirty="0" smtClean="0">
              <a:solidFill>
                <a:srgbClr val="333333"/>
              </a:solidFill>
              <a:ea typeface="Times New Roman" panose="02020603050405020304" pitchFamily="18" charset="0"/>
              <a:cs typeface="Times New Roman" panose="02020603050405020304" pitchFamily="18" charset="0"/>
            </a:endParaRPr>
          </a:p>
          <a:p>
            <a:pPr marL="742950" lvl="1" indent="-285750" algn="just">
              <a:lnSpc>
                <a:spcPct val="107000"/>
              </a:lnSpc>
              <a:spcAft>
                <a:spcPts val="1067"/>
              </a:spcAft>
              <a:buFont typeface="Arial" panose="020B0604020202020204" pitchFamily="34" charset="0"/>
              <a:buChar char="•"/>
              <a:tabLst>
                <a:tab pos="609585" algn="l"/>
              </a:tabLst>
            </a:pPr>
            <a:r>
              <a:rPr lang="es-ES" sz="2400" dirty="0">
                <a:solidFill>
                  <a:srgbClr val="333333"/>
                </a:solidFill>
                <a:ea typeface="Times New Roman" panose="02020603050405020304" pitchFamily="18" charset="0"/>
                <a:cs typeface="Times New Roman" panose="02020603050405020304" pitchFamily="18" charset="0"/>
              </a:rPr>
              <a:t>L</a:t>
            </a:r>
            <a:r>
              <a:rPr lang="es-ES" sz="2400" dirty="0" smtClean="0">
                <a:solidFill>
                  <a:srgbClr val="333333"/>
                </a:solidFill>
                <a:ea typeface="Times New Roman" panose="02020603050405020304" pitchFamily="18" charset="0"/>
                <a:cs typeface="Times New Roman" panose="02020603050405020304" pitchFamily="18" charset="0"/>
              </a:rPr>
              <a:t>a </a:t>
            </a:r>
            <a:r>
              <a:rPr lang="es-ES" sz="2400" dirty="0">
                <a:solidFill>
                  <a:srgbClr val="333333"/>
                </a:solidFill>
                <a:ea typeface="Times New Roman" panose="02020603050405020304" pitchFamily="18" charset="0"/>
                <a:cs typeface="Times New Roman" panose="02020603050405020304" pitchFamily="18" charset="0"/>
              </a:rPr>
              <a:t>posibilidad de volver a lanzar un procesamiento por un cambio de lógica en el negocio o el código de la aplicación. </a:t>
            </a:r>
            <a:endParaRPr lang="es-ES" sz="2400" dirty="0" smtClean="0">
              <a:solidFill>
                <a:srgbClr val="333333"/>
              </a:solidFill>
              <a:ea typeface="Times New Roman" panose="02020603050405020304" pitchFamily="18" charset="0"/>
              <a:cs typeface="Times New Roman" panose="02020603050405020304" pitchFamily="18" charset="0"/>
            </a:endParaRPr>
          </a:p>
          <a:p>
            <a:pPr algn="just">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Desventajas:</a:t>
            </a:r>
          </a:p>
          <a:p>
            <a:pPr marL="742950" lvl="1" indent="-285750" algn="just">
              <a:lnSpc>
                <a:spcPct val="107000"/>
              </a:lnSpc>
              <a:spcAft>
                <a:spcPts val="1067"/>
              </a:spcAft>
              <a:buFont typeface="Arial" panose="020B0604020202020204" pitchFamily="34" charset="0"/>
              <a:buChar char="•"/>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Requiere del doble de espacio de almacenamiento mientras exista posibilidad de reprocesar información.</a:t>
            </a:r>
          </a:p>
        </p:txBody>
      </p:sp>
    </p:spTree>
    <p:extLst>
      <p:ext uri="{BB962C8B-B14F-4D97-AF65-F5344CB8AC3E}">
        <p14:creationId xmlns:p14="http://schemas.microsoft.com/office/powerpoint/2010/main" val="1757989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185252" y="360639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2" name="Rectángulo 1"/>
          <p:cNvSpPr/>
          <p:nvPr/>
        </p:nvSpPr>
        <p:spPr>
          <a:xfrm>
            <a:off x="257167" y="1592878"/>
            <a:ext cx="11158117" cy="3941528"/>
          </a:xfrm>
          <a:prstGeom prst="rect">
            <a:avLst/>
          </a:prstGeom>
        </p:spPr>
        <p:txBody>
          <a:bodyPr wrap="square">
            <a:spAutoFit/>
          </a:bodyPr>
          <a:lstStyle/>
          <a:p>
            <a:pPr>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Existen diferentes tipos de análisis que podemos clasificar según su propósito o metodología empleada.</a:t>
            </a:r>
          </a:p>
          <a:p>
            <a:pPr>
              <a:lnSpc>
                <a:spcPct val="107000"/>
              </a:lnSpc>
              <a:spcAft>
                <a:spcPts val="1067"/>
              </a:spcAft>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Cada tipo de análisis se especializa en el estudio de determinados fenómenos, no solamente en base a sus características, sino a las causas que los definen:</a:t>
            </a:r>
            <a:endParaRPr lang="es-ES" sz="2400" dirty="0" smtClean="0">
              <a:solidFill>
                <a:srgbClr val="333333"/>
              </a:solidFill>
              <a:ea typeface="Times New Roman" panose="02020603050405020304" pitchFamily="18" charset="0"/>
              <a:cs typeface="Times New Roman" panose="02020603050405020304" pitchFamily="18" charset="0"/>
            </a:endParaRPr>
          </a:p>
          <a:p>
            <a:pPr marL="914389" lvl="1" indent="-457189">
              <a:lnSpc>
                <a:spcPct val="107000"/>
              </a:lnSpc>
              <a:spcAft>
                <a:spcPts val="1067"/>
              </a:spcAft>
              <a:buFont typeface="+mj-lt"/>
              <a:buAutoNum type="arabicPeriod"/>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Análisis descriptivo</a:t>
            </a:r>
            <a:endParaRPr lang="es-ES" sz="2400" dirty="0">
              <a:solidFill>
                <a:srgbClr val="333333"/>
              </a:solidFill>
              <a:ea typeface="Times New Roman" panose="02020603050405020304" pitchFamily="18" charset="0"/>
              <a:cs typeface="Times New Roman" panose="02020603050405020304" pitchFamily="18" charset="0"/>
            </a:endParaRPr>
          </a:p>
          <a:p>
            <a:pPr marL="914389" lvl="1" indent="-457189">
              <a:lnSpc>
                <a:spcPct val="107000"/>
              </a:lnSpc>
              <a:spcAft>
                <a:spcPts val="1067"/>
              </a:spcAft>
              <a:buFont typeface="+mj-lt"/>
              <a:buAutoNum type="arabicPeriod"/>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Análisis </a:t>
            </a:r>
            <a:r>
              <a:rPr lang="es-ES" sz="2400" dirty="0">
                <a:solidFill>
                  <a:srgbClr val="333333"/>
                </a:solidFill>
                <a:ea typeface="Times New Roman" panose="02020603050405020304" pitchFamily="18" charset="0"/>
                <a:cs typeface="Times New Roman" panose="02020603050405020304" pitchFamily="18" charset="0"/>
              </a:rPr>
              <a:t>de </a:t>
            </a:r>
            <a:r>
              <a:rPr lang="es-ES" sz="2400" dirty="0" smtClean="0">
                <a:solidFill>
                  <a:srgbClr val="333333"/>
                </a:solidFill>
                <a:ea typeface="Times New Roman" panose="02020603050405020304" pitchFamily="18" charset="0"/>
                <a:cs typeface="Times New Roman" panose="02020603050405020304" pitchFamily="18" charset="0"/>
              </a:rPr>
              <a:t>diagnóstico</a:t>
            </a:r>
          </a:p>
          <a:p>
            <a:pPr marL="914389" lvl="1" indent="-457189">
              <a:lnSpc>
                <a:spcPct val="107000"/>
              </a:lnSpc>
              <a:spcAft>
                <a:spcPts val="1067"/>
              </a:spcAft>
              <a:buFont typeface="+mj-lt"/>
              <a:buAutoNum type="arabicPeriod"/>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Análisis predictivo</a:t>
            </a:r>
          </a:p>
          <a:p>
            <a:pPr marL="914389" lvl="1" indent="-457189">
              <a:lnSpc>
                <a:spcPct val="107000"/>
              </a:lnSpc>
              <a:spcAft>
                <a:spcPts val="1067"/>
              </a:spcAft>
              <a:buFont typeface="+mj-lt"/>
              <a:buAutoNum type="arabicPeriod"/>
              <a:tabLst>
                <a:tab pos="609585" algn="l"/>
              </a:tabLst>
            </a:pPr>
            <a:r>
              <a:rPr lang="es-ES" sz="2400" dirty="0" smtClean="0">
                <a:solidFill>
                  <a:srgbClr val="333333"/>
                </a:solidFill>
                <a:ea typeface="Times New Roman" panose="02020603050405020304" pitchFamily="18" charset="0"/>
                <a:cs typeface="Times New Roman" panose="02020603050405020304" pitchFamily="18" charset="0"/>
              </a:rPr>
              <a:t>Análisis prescriptivo</a:t>
            </a:r>
            <a:endParaRPr lang="es-ES" sz="2133" dirty="0">
              <a:solidFill>
                <a:srgbClr val="333333"/>
              </a:solidFill>
              <a:ea typeface="Calibri" panose="020F0502020204030204" pitchFamily="34" charset="0"/>
              <a:cs typeface="Times New Roman" panose="02020603050405020304" pitchFamily="18" charset="0"/>
            </a:endParaRPr>
          </a:p>
        </p:txBody>
      </p:sp>
      <p:pic>
        <p:nvPicPr>
          <p:cNvPr id="11" name="Imagen 10" descr="blog de experimentación">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5795" y="4037078"/>
            <a:ext cx="7442791" cy="2820921"/>
          </a:xfrm>
          <a:prstGeom prst="rect">
            <a:avLst/>
          </a:prstGeom>
          <a:noFill/>
          <a:ln>
            <a:noFill/>
          </a:ln>
        </p:spPr>
      </p:pic>
      <p:grpSp>
        <p:nvGrpSpPr>
          <p:cNvPr id="5" name="Grupo 4"/>
          <p:cNvGrpSpPr/>
          <p:nvPr/>
        </p:nvGrpSpPr>
        <p:grpSpPr>
          <a:xfrm>
            <a:off x="0" y="240001"/>
            <a:ext cx="9001125" cy="1076325"/>
            <a:chOff x="1133618" y="4137746"/>
            <a:chExt cx="9001125" cy="1076325"/>
          </a:xfrm>
        </p:grpSpPr>
        <p:pic>
          <p:nvPicPr>
            <p:cNvPr id="6" name="Imagen 5"/>
            <p:cNvPicPr>
              <a:picLocks noChangeAspect="1"/>
            </p:cNvPicPr>
            <p:nvPr/>
          </p:nvPicPr>
          <p:blipFill>
            <a:blip r:embed="rId5"/>
            <a:stretch>
              <a:fillRect/>
            </a:stretch>
          </p:blipFill>
          <p:spPr>
            <a:xfrm>
              <a:off x="1133618" y="4137746"/>
              <a:ext cx="9001125" cy="1076325"/>
            </a:xfrm>
            <a:prstGeom prst="rect">
              <a:avLst/>
            </a:prstGeom>
          </p:spPr>
        </p:pic>
        <p:sp>
          <p:nvSpPr>
            <p:cNvPr id="7" name="Rectángulo 6"/>
            <p:cNvSpPr/>
            <p:nvPr/>
          </p:nvSpPr>
          <p:spPr>
            <a:xfrm>
              <a:off x="1133618" y="4414298"/>
              <a:ext cx="2983509" cy="523220"/>
            </a:xfrm>
            <a:prstGeom prst="rect">
              <a:avLst/>
            </a:prstGeom>
          </p:spPr>
          <p:txBody>
            <a:bodyPr wrap="none">
              <a:spAutoFit/>
            </a:bodyPr>
            <a:lstStyle/>
            <a:p>
              <a:pPr algn="ctr"/>
              <a:r>
                <a:rPr lang="es-ES" sz="2800" b="1" dirty="0" smtClean="0">
                  <a:solidFill>
                    <a:schemeClr val="bg1"/>
                  </a:solidFill>
                </a:rPr>
                <a:t>TIPOS DE ANÁLISIS</a:t>
              </a:r>
              <a:endParaRPr lang="es-ES" sz="2800" b="1" dirty="0">
                <a:solidFill>
                  <a:schemeClr val="bg1"/>
                </a:solidFill>
              </a:endParaRPr>
            </a:p>
          </p:txBody>
        </p:sp>
      </p:grpSp>
    </p:spTree>
    <p:extLst>
      <p:ext uri="{BB962C8B-B14F-4D97-AF65-F5344CB8AC3E}">
        <p14:creationId xmlns:p14="http://schemas.microsoft.com/office/powerpoint/2010/main" val="40304421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185252" y="360639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sp>
        <p:nvSpPr>
          <p:cNvPr id="20" name="Google Shape;107;p17">
            <a:extLst>
              <a:ext uri="{FF2B5EF4-FFF2-40B4-BE49-F238E27FC236}">
                <a16:creationId xmlns:a16="http://schemas.microsoft.com/office/drawing/2014/main" id="{D7FF106F-1F9E-49DD-BC02-90F65EA166CA}"/>
              </a:ext>
            </a:extLst>
          </p:cNvPr>
          <p:cNvSpPr txBox="1"/>
          <p:nvPr/>
        </p:nvSpPr>
        <p:spPr>
          <a:xfrm>
            <a:off x="286038" y="1210948"/>
            <a:ext cx="2676167" cy="478363"/>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2133" dirty="0">
              <a:solidFill>
                <a:srgbClr val="333333"/>
              </a:solidFill>
              <a:latin typeface="Open Sans Light"/>
              <a:ea typeface="Open Sans Light"/>
              <a:cs typeface="Open Sans Light"/>
              <a:sym typeface="Open Sans Light"/>
            </a:endParaRPr>
          </a:p>
        </p:txBody>
      </p:sp>
      <p:sp>
        <p:nvSpPr>
          <p:cNvPr id="10" name="Rectángulo 9"/>
          <p:cNvSpPr/>
          <p:nvPr/>
        </p:nvSpPr>
        <p:spPr>
          <a:xfrm>
            <a:off x="286038" y="1297383"/>
            <a:ext cx="11341897" cy="1200329"/>
          </a:xfrm>
          <a:prstGeom prst="rect">
            <a:avLst/>
          </a:prstGeom>
        </p:spPr>
        <p:txBody>
          <a:bodyPr wrap="square">
            <a:spAutoFit/>
          </a:bodyPr>
          <a:lstStyle/>
          <a:p>
            <a:pPr algn="just"/>
            <a:r>
              <a:rPr lang="es-ES" sz="2400" dirty="0"/>
              <a:t>E</a:t>
            </a:r>
            <a:r>
              <a:rPr lang="es-ES" sz="2400" dirty="0" smtClean="0"/>
              <a:t>s </a:t>
            </a:r>
            <a:r>
              <a:rPr lang="es-ES" sz="2400" dirty="0"/>
              <a:t>la aplicación de técnicas de análisis objetivos sobre base de datos históricas de la empresa. Proporciona una visión y contexto para poder entender los datos. Emplea herramientas como inteligencia de negocios, análisis estadístico y minería de datos.</a:t>
            </a:r>
          </a:p>
        </p:txBody>
      </p:sp>
      <p:pic>
        <p:nvPicPr>
          <p:cNvPr id="4" name="Imagen 3"/>
          <p:cNvPicPr>
            <a:picLocks noChangeAspect="1"/>
          </p:cNvPicPr>
          <p:nvPr/>
        </p:nvPicPr>
        <p:blipFill>
          <a:blip r:embed="rId3"/>
          <a:stretch>
            <a:fillRect/>
          </a:stretch>
        </p:blipFill>
        <p:spPr>
          <a:xfrm>
            <a:off x="381469" y="2368703"/>
            <a:ext cx="2455580" cy="2771444"/>
          </a:xfrm>
          <a:prstGeom prst="rect">
            <a:avLst/>
          </a:prstGeom>
        </p:spPr>
      </p:pic>
      <p:pic>
        <p:nvPicPr>
          <p:cNvPr id="5" name="Imagen 4"/>
          <p:cNvPicPr>
            <a:picLocks noChangeAspect="1"/>
          </p:cNvPicPr>
          <p:nvPr/>
        </p:nvPicPr>
        <p:blipFill>
          <a:blip r:embed="rId4"/>
          <a:stretch>
            <a:fillRect/>
          </a:stretch>
        </p:blipFill>
        <p:spPr>
          <a:xfrm>
            <a:off x="2962205" y="2604495"/>
            <a:ext cx="8489593" cy="3445936"/>
          </a:xfrm>
          <a:prstGeom prst="rect">
            <a:avLst/>
          </a:prstGeom>
        </p:spPr>
      </p:pic>
      <p:grpSp>
        <p:nvGrpSpPr>
          <p:cNvPr id="8" name="Grupo 7"/>
          <p:cNvGrpSpPr/>
          <p:nvPr/>
        </p:nvGrpSpPr>
        <p:grpSpPr>
          <a:xfrm>
            <a:off x="0" y="240001"/>
            <a:ext cx="9001125" cy="1076325"/>
            <a:chOff x="1133618" y="4137746"/>
            <a:chExt cx="9001125" cy="1076325"/>
          </a:xfrm>
        </p:grpSpPr>
        <p:pic>
          <p:nvPicPr>
            <p:cNvPr id="9" name="Imagen 8"/>
            <p:cNvPicPr>
              <a:picLocks noChangeAspect="1"/>
            </p:cNvPicPr>
            <p:nvPr/>
          </p:nvPicPr>
          <p:blipFill>
            <a:blip r:embed="rId5"/>
            <a:stretch>
              <a:fillRect/>
            </a:stretch>
          </p:blipFill>
          <p:spPr>
            <a:xfrm>
              <a:off x="1133618" y="4137746"/>
              <a:ext cx="9001125" cy="1076325"/>
            </a:xfrm>
            <a:prstGeom prst="rect">
              <a:avLst/>
            </a:prstGeom>
          </p:spPr>
        </p:pic>
        <p:sp>
          <p:nvSpPr>
            <p:cNvPr id="11" name="Rectángulo 10"/>
            <p:cNvSpPr/>
            <p:nvPr/>
          </p:nvSpPr>
          <p:spPr>
            <a:xfrm>
              <a:off x="1146418" y="4414298"/>
              <a:ext cx="3883179" cy="523220"/>
            </a:xfrm>
            <a:prstGeom prst="rect">
              <a:avLst/>
            </a:prstGeom>
          </p:spPr>
          <p:txBody>
            <a:bodyPr wrap="none">
              <a:spAutoFit/>
            </a:bodyPr>
            <a:lstStyle/>
            <a:p>
              <a:pPr algn="ctr"/>
              <a:r>
                <a:rPr lang="es-ES" sz="2800" b="1" dirty="0" smtClean="0">
                  <a:solidFill>
                    <a:schemeClr val="bg1"/>
                  </a:solidFill>
                </a:rPr>
                <a:t>ANALÍTICA DESCRIPTIVA </a:t>
              </a:r>
              <a:endParaRPr lang="es-ES" sz="2800" b="1" dirty="0">
                <a:solidFill>
                  <a:schemeClr val="bg1"/>
                </a:solidFill>
              </a:endParaRPr>
            </a:p>
          </p:txBody>
        </p:sp>
      </p:grpSp>
    </p:spTree>
    <p:extLst>
      <p:ext uri="{BB962C8B-B14F-4D97-AF65-F5344CB8AC3E}">
        <p14:creationId xmlns:p14="http://schemas.microsoft.com/office/powerpoint/2010/main" val="919623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sp>
        <p:nvSpPr>
          <p:cNvPr id="20" name="Google Shape;107;p17">
            <a:extLst>
              <a:ext uri="{FF2B5EF4-FFF2-40B4-BE49-F238E27FC236}">
                <a16:creationId xmlns:a16="http://schemas.microsoft.com/office/drawing/2014/main" id="{D7FF106F-1F9E-49DD-BC02-90F65EA166CA}"/>
              </a:ext>
            </a:extLst>
          </p:cNvPr>
          <p:cNvSpPr txBox="1"/>
          <p:nvPr/>
        </p:nvSpPr>
        <p:spPr>
          <a:xfrm>
            <a:off x="286038" y="1210948"/>
            <a:ext cx="2676167" cy="478363"/>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2133" dirty="0">
              <a:solidFill>
                <a:srgbClr val="333333"/>
              </a:solidFill>
              <a:latin typeface="Open Sans Light"/>
              <a:ea typeface="Open Sans Light"/>
              <a:cs typeface="Open Sans Light"/>
              <a:sym typeface="Open Sans Light"/>
            </a:endParaRPr>
          </a:p>
        </p:txBody>
      </p:sp>
      <p:sp>
        <p:nvSpPr>
          <p:cNvPr id="10" name="Rectángulo 9"/>
          <p:cNvSpPr/>
          <p:nvPr/>
        </p:nvSpPr>
        <p:spPr>
          <a:xfrm>
            <a:off x="286037" y="1297383"/>
            <a:ext cx="11125675" cy="3046988"/>
          </a:xfrm>
          <a:prstGeom prst="rect">
            <a:avLst/>
          </a:prstGeom>
        </p:spPr>
        <p:txBody>
          <a:bodyPr wrap="square">
            <a:spAutoFit/>
          </a:bodyPr>
          <a:lstStyle/>
          <a:p>
            <a:pPr marL="342900" indent="-342900" algn="just">
              <a:buFont typeface="Arial" panose="020B0604020202020204" pitchFamily="34" charset="0"/>
              <a:buChar char="•"/>
            </a:pPr>
            <a:r>
              <a:rPr lang="es-ES" sz="2400" dirty="0" smtClean="0">
                <a:cs typeface="Arial" panose="020B0604020202020204" pitchFamily="34" charset="0"/>
              </a:rPr>
              <a:t>Trata </a:t>
            </a:r>
            <a:r>
              <a:rPr lang="es-ES" sz="2400" dirty="0">
                <a:cs typeface="Arial" panose="020B0604020202020204" pitchFamily="34" charset="0"/>
              </a:rPr>
              <a:t>de identificar patrones de comportamiento (importancia y urgencia). </a:t>
            </a:r>
            <a:endParaRPr lang="es-ES" sz="2400" dirty="0" smtClean="0">
              <a:cs typeface="Arial" panose="020B0604020202020204" pitchFamily="34" charset="0"/>
            </a:endParaRPr>
          </a:p>
          <a:p>
            <a:pPr algn="just"/>
            <a:endParaRPr lang="es-ES" sz="2400" dirty="0" smtClean="0">
              <a:cs typeface="Arial" panose="020B0604020202020204" pitchFamily="34" charset="0"/>
            </a:endParaRPr>
          </a:p>
          <a:p>
            <a:pPr marL="342900" indent="-342900" algn="just">
              <a:buFont typeface="Arial" panose="020B0604020202020204" pitchFamily="34" charset="0"/>
              <a:buChar char="•"/>
            </a:pPr>
            <a:r>
              <a:rPr lang="es-ES" sz="2400" dirty="0" smtClean="0">
                <a:cs typeface="Arial" panose="020B0604020202020204" pitchFamily="34" charset="0"/>
              </a:rPr>
              <a:t>Este </a:t>
            </a:r>
            <a:r>
              <a:rPr lang="es-ES" sz="2400" dirty="0">
                <a:cs typeface="Arial" panose="020B0604020202020204" pitchFamily="34" charset="0"/>
              </a:rPr>
              <a:t>tipo de analítica avanzada de datos surgió para ayudar a responder la pregunta ¿Por qué ha pasado esto en el negocio? Tras encontrar alguna anomalía, fallo o dato que se sale de lo esperado, se procesan los datos para localizar la raíz del problema. </a:t>
            </a:r>
            <a:endParaRPr lang="es-ES" sz="2400" dirty="0" smtClean="0">
              <a:cs typeface="Arial" panose="020B0604020202020204" pitchFamily="34" charset="0"/>
            </a:endParaRPr>
          </a:p>
          <a:p>
            <a:pPr algn="just"/>
            <a:endParaRPr lang="es-ES" sz="2400" dirty="0" smtClean="0">
              <a:cs typeface="Arial" panose="020B0604020202020204" pitchFamily="34" charset="0"/>
            </a:endParaRPr>
          </a:p>
          <a:p>
            <a:pPr marL="342900" indent="-342900" algn="just">
              <a:buFont typeface="Arial" panose="020B0604020202020204" pitchFamily="34" charset="0"/>
              <a:buChar char="•"/>
            </a:pPr>
            <a:r>
              <a:rPr lang="es-ES" sz="2400" dirty="0" smtClean="0">
                <a:cs typeface="Arial" panose="020B0604020202020204" pitchFamily="34" charset="0"/>
              </a:rPr>
              <a:t>Esta </a:t>
            </a:r>
            <a:r>
              <a:rPr lang="es-ES" sz="2400" dirty="0">
                <a:cs typeface="Arial" panose="020B0604020202020204" pitchFamily="34" charset="0"/>
              </a:rPr>
              <a:t>analítica provee un</a:t>
            </a:r>
            <a:r>
              <a:rPr lang="es-ES" sz="2400" b="1" dirty="0">
                <a:cs typeface="Arial" panose="020B0604020202020204" pitchFamily="34" charset="0"/>
              </a:rPr>
              <a:t> entendimiento probabilístico</a:t>
            </a:r>
            <a:r>
              <a:rPr lang="es-ES" sz="2400" dirty="0">
                <a:cs typeface="Arial" panose="020B0604020202020204" pitchFamily="34" charset="0"/>
              </a:rPr>
              <a:t> sobre el por qué de los resultados obtenidos</a:t>
            </a:r>
            <a:r>
              <a:rPr lang="es-ES" sz="2400" dirty="0"/>
              <a:t>.</a:t>
            </a:r>
          </a:p>
        </p:txBody>
      </p:sp>
      <p:pic>
        <p:nvPicPr>
          <p:cNvPr id="11" name="Imagen 10"/>
          <p:cNvPicPr>
            <a:picLocks noChangeAspect="1"/>
          </p:cNvPicPr>
          <p:nvPr/>
        </p:nvPicPr>
        <p:blipFill>
          <a:blip r:embed="rId3"/>
          <a:stretch>
            <a:fillRect/>
          </a:stretch>
        </p:blipFill>
        <p:spPr>
          <a:xfrm>
            <a:off x="857562" y="4308511"/>
            <a:ext cx="2422431" cy="2512745"/>
          </a:xfrm>
          <a:prstGeom prst="rect">
            <a:avLst/>
          </a:prstGeom>
        </p:spPr>
      </p:pic>
      <p:pic>
        <p:nvPicPr>
          <p:cNvPr id="2" name="Imagen 1"/>
          <p:cNvPicPr>
            <a:picLocks noChangeAspect="1"/>
          </p:cNvPicPr>
          <p:nvPr/>
        </p:nvPicPr>
        <p:blipFill>
          <a:blip r:embed="rId4"/>
          <a:stretch>
            <a:fillRect/>
          </a:stretch>
        </p:blipFill>
        <p:spPr>
          <a:xfrm>
            <a:off x="3909216" y="4066047"/>
            <a:ext cx="5878763" cy="2791953"/>
          </a:xfrm>
          <a:prstGeom prst="rect">
            <a:avLst/>
          </a:prstGeom>
        </p:spPr>
      </p:pic>
      <p:sp>
        <p:nvSpPr>
          <p:cNvPr id="3" name="Rectángulo 2"/>
          <p:cNvSpPr/>
          <p:nvPr/>
        </p:nvSpPr>
        <p:spPr>
          <a:xfrm>
            <a:off x="5705316" y="4603444"/>
            <a:ext cx="526695" cy="1502155"/>
          </a:xfrm>
          <a:prstGeom prst="rect">
            <a:avLst/>
          </a:prstGeom>
          <a:solidFill>
            <a:srgbClr val="FF505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grpSp>
        <p:nvGrpSpPr>
          <p:cNvPr id="9" name="Grupo 8"/>
          <p:cNvGrpSpPr/>
          <p:nvPr/>
        </p:nvGrpSpPr>
        <p:grpSpPr>
          <a:xfrm>
            <a:off x="0" y="240001"/>
            <a:ext cx="9001125" cy="1076325"/>
            <a:chOff x="1133618" y="4137746"/>
            <a:chExt cx="9001125" cy="1076325"/>
          </a:xfrm>
        </p:grpSpPr>
        <p:pic>
          <p:nvPicPr>
            <p:cNvPr id="12" name="Imagen 11"/>
            <p:cNvPicPr>
              <a:picLocks noChangeAspect="1"/>
            </p:cNvPicPr>
            <p:nvPr/>
          </p:nvPicPr>
          <p:blipFill>
            <a:blip r:embed="rId5"/>
            <a:stretch>
              <a:fillRect/>
            </a:stretch>
          </p:blipFill>
          <p:spPr>
            <a:xfrm>
              <a:off x="1133618" y="4137746"/>
              <a:ext cx="9001125" cy="1076325"/>
            </a:xfrm>
            <a:prstGeom prst="rect">
              <a:avLst/>
            </a:prstGeom>
          </p:spPr>
        </p:pic>
        <p:sp>
          <p:nvSpPr>
            <p:cNvPr id="14" name="Rectángulo 13"/>
            <p:cNvSpPr/>
            <p:nvPr/>
          </p:nvSpPr>
          <p:spPr>
            <a:xfrm>
              <a:off x="1148910" y="4414298"/>
              <a:ext cx="4468596" cy="523220"/>
            </a:xfrm>
            <a:prstGeom prst="rect">
              <a:avLst/>
            </a:prstGeom>
          </p:spPr>
          <p:txBody>
            <a:bodyPr wrap="none">
              <a:spAutoFit/>
            </a:bodyPr>
            <a:lstStyle/>
            <a:p>
              <a:r>
                <a:rPr lang="es-ES" sz="2800" b="1" dirty="0" smtClean="0">
                  <a:solidFill>
                    <a:schemeClr val="bg1"/>
                  </a:solidFill>
                </a:rPr>
                <a:t>ANALÍTICA DE DIAGNÓSTICO</a:t>
              </a:r>
              <a:endParaRPr lang="es-ES" sz="2800" b="1" dirty="0">
                <a:solidFill>
                  <a:schemeClr val="bg1"/>
                </a:solidFill>
              </a:endParaRPr>
            </a:p>
          </p:txBody>
        </p:sp>
      </p:grpSp>
    </p:spTree>
    <p:extLst>
      <p:ext uri="{BB962C8B-B14F-4D97-AF65-F5344CB8AC3E}">
        <p14:creationId xmlns:p14="http://schemas.microsoft.com/office/powerpoint/2010/main" val="673482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185252" y="360639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sp>
        <p:nvSpPr>
          <p:cNvPr id="2" name="Rectángulo 1"/>
          <p:cNvSpPr/>
          <p:nvPr/>
        </p:nvSpPr>
        <p:spPr>
          <a:xfrm>
            <a:off x="286038" y="1297383"/>
            <a:ext cx="11341897" cy="1569660"/>
          </a:xfrm>
          <a:prstGeom prst="rect">
            <a:avLst/>
          </a:prstGeom>
        </p:spPr>
        <p:txBody>
          <a:bodyPr wrap="square">
            <a:spAutoFit/>
          </a:bodyPr>
          <a:lstStyle/>
          <a:p>
            <a:pPr algn="just"/>
            <a:r>
              <a:rPr lang="es-ES" sz="2400" dirty="0"/>
              <a:t>E</a:t>
            </a:r>
            <a:r>
              <a:rPr lang="es-ES" sz="2400" dirty="0" smtClean="0"/>
              <a:t>s</a:t>
            </a:r>
            <a:r>
              <a:rPr lang="es-ES" sz="2400" dirty="0"/>
              <a:t> la aplicación de técnicas matemáticas avanzadas, tales como la estadística o el aprendizaje automático </a:t>
            </a:r>
            <a:r>
              <a:rPr lang="es-ES" sz="2400" dirty="0" smtClean="0"/>
              <a:t>para realizar predicciones. </a:t>
            </a:r>
            <a:r>
              <a:rPr lang="es-ES" sz="2400" dirty="0"/>
              <a:t>Proporciona una información muy valiosa de cara a dar soporte a la toma de decisiones, aunque no automatiza la toma de decisiones en sí.</a:t>
            </a:r>
          </a:p>
        </p:txBody>
      </p:sp>
      <p:pic>
        <p:nvPicPr>
          <p:cNvPr id="3" name="Imagen 2"/>
          <p:cNvPicPr>
            <a:picLocks noChangeAspect="1"/>
          </p:cNvPicPr>
          <p:nvPr/>
        </p:nvPicPr>
        <p:blipFill>
          <a:blip r:embed="rId3"/>
          <a:stretch>
            <a:fillRect/>
          </a:stretch>
        </p:blipFill>
        <p:spPr>
          <a:xfrm>
            <a:off x="506063" y="2882672"/>
            <a:ext cx="2446696" cy="2842693"/>
          </a:xfrm>
          <a:prstGeom prst="rect">
            <a:avLst/>
          </a:prstGeom>
        </p:spPr>
      </p:pic>
      <p:pic>
        <p:nvPicPr>
          <p:cNvPr id="4" name="Imagen 3"/>
          <p:cNvPicPr>
            <a:picLocks noChangeAspect="1"/>
          </p:cNvPicPr>
          <p:nvPr/>
        </p:nvPicPr>
        <p:blipFill>
          <a:blip r:embed="rId4"/>
          <a:stretch>
            <a:fillRect/>
          </a:stretch>
        </p:blipFill>
        <p:spPr>
          <a:xfrm>
            <a:off x="3625829" y="2882672"/>
            <a:ext cx="7664799" cy="3603472"/>
          </a:xfrm>
          <a:prstGeom prst="rect">
            <a:avLst/>
          </a:prstGeom>
        </p:spPr>
      </p:pic>
      <p:grpSp>
        <p:nvGrpSpPr>
          <p:cNvPr id="7" name="Grupo 6"/>
          <p:cNvGrpSpPr/>
          <p:nvPr/>
        </p:nvGrpSpPr>
        <p:grpSpPr>
          <a:xfrm>
            <a:off x="0" y="240001"/>
            <a:ext cx="9001125" cy="1076325"/>
            <a:chOff x="1133618" y="4137746"/>
            <a:chExt cx="9001125" cy="1076325"/>
          </a:xfrm>
        </p:grpSpPr>
        <p:pic>
          <p:nvPicPr>
            <p:cNvPr id="8" name="Imagen 7"/>
            <p:cNvPicPr>
              <a:picLocks noChangeAspect="1"/>
            </p:cNvPicPr>
            <p:nvPr/>
          </p:nvPicPr>
          <p:blipFill>
            <a:blip r:embed="rId5"/>
            <a:stretch>
              <a:fillRect/>
            </a:stretch>
          </p:blipFill>
          <p:spPr>
            <a:xfrm>
              <a:off x="1133618" y="4137746"/>
              <a:ext cx="9001125" cy="1076325"/>
            </a:xfrm>
            <a:prstGeom prst="rect">
              <a:avLst/>
            </a:prstGeom>
          </p:spPr>
        </p:pic>
        <p:sp>
          <p:nvSpPr>
            <p:cNvPr id="9" name="Rectángulo 8"/>
            <p:cNvSpPr/>
            <p:nvPr/>
          </p:nvSpPr>
          <p:spPr>
            <a:xfrm>
              <a:off x="1134646" y="4414298"/>
              <a:ext cx="3637792" cy="523220"/>
            </a:xfrm>
            <a:prstGeom prst="rect">
              <a:avLst/>
            </a:prstGeom>
          </p:spPr>
          <p:txBody>
            <a:bodyPr wrap="none">
              <a:spAutoFit/>
            </a:bodyPr>
            <a:lstStyle/>
            <a:p>
              <a:pPr algn="ctr"/>
              <a:r>
                <a:rPr lang="es-ES" sz="2800" b="1" dirty="0" smtClean="0">
                  <a:solidFill>
                    <a:schemeClr val="bg1"/>
                  </a:solidFill>
                </a:rPr>
                <a:t>ANALÍTICA PREDICTIVA</a:t>
              </a:r>
              <a:endParaRPr lang="es-ES" sz="2800" b="1" dirty="0">
                <a:solidFill>
                  <a:schemeClr val="bg1"/>
                </a:solidFill>
              </a:endParaRPr>
            </a:p>
          </p:txBody>
        </p:sp>
      </p:grpSp>
    </p:spTree>
    <p:extLst>
      <p:ext uri="{BB962C8B-B14F-4D97-AF65-F5344CB8AC3E}">
        <p14:creationId xmlns:p14="http://schemas.microsoft.com/office/powerpoint/2010/main" val="1688730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185252" y="360639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sp>
        <p:nvSpPr>
          <p:cNvPr id="20" name="Google Shape;107;p17">
            <a:extLst>
              <a:ext uri="{FF2B5EF4-FFF2-40B4-BE49-F238E27FC236}">
                <a16:creationId xmlns:a16="http://schemas.microsoft.com/office/drawing/2014/main" id="{D7FF106F-1F9E-49DD-BC02-90F65EA166CA}"/>
              </a:ext>
            </a:extLst>
          </p:cNvPr>
          <p:cNvSpPr txBox="1"/>
          <p:nvPr/>
        </p:nvSpPr>
        <p:spPr>
          <a:xfrm>
            <a:off x="286038" y="1210948"/>
            <a:ext cx="2676167" cy="478363"/>
          </a:xfrm>
          <a:prstGeom prst="rect">
            <a:avLst/>
          </a:prstGeom>
          <a:noFill/>
          <a:ln>
            <a:noFill/>
          </a:ln>
        </p:spPr>
        <p:txBody>
          <a:bodyPr spcFirstLastPara="1" wrap="square" lIns="121900" tIns="121900" rIns="121900" bIns="121900" anchor="t" anchorCtr="0">
            <a:noAutofit/>
          </a:bodyPr>
          <a:lstStyle/>
          <a:p>
            <a:pPr lvl="0">
              <a:lnSpc>
                <a:spcPct val="115000"/>
              </a:lnSpc>
            </a:pPr>
            <a:endParaRPr lang="es-ES" sz="2133" dirty="0">
              <a:solidFill>
                <a:srgbClr val="333333"/>
              </a:solidFill>
              <a:latin typeface="Open Sans Light"/>
              <a:ea typeface="Open Sans Light"/>
              <a:cs typeface="Open Sans Light"/>
              <a:sym typeface="Open Sans Light"/>
            </a:endParaRPr>
          </a:p>
        </p:txBody>
      </p:sp>
      <p:sp>
        <p:nvSpPr>
          <p:cNvPr id="3" name="Rectángulo 2"/>
          <p:cNvSpPr/>
          <p:nvPr/>
        </p:nvSpPr>
        <p:spPr>
          <a:xfrm>
            <a:off x="286037" y="1295622"/>
            <a:ext cx="11341897" cy="2677656"/>
          </a:xfrm>
          <a:prstGeom prst="rect">
            <a:avLst/>
          </a:prstGeom>
        </p:spPr>
        <p:txBody>
          <a:bodyPr wrap="square">
            <a:spAutoFit/>
          </a:bodyPr>
          <a:lstStyle/>
          <a:p>
            <a:pPr marL="342900" indent="-342900" algn="just">
              <a:buFont typeface="Arial" panose="020B0604020202020204" pitchFamily="34" charset="0"/>
              <a:buChar char="•"/>
            </a:pPr>
            <a:r>
              <a:rPr lang="es-ES" sz="2400" dirty="0"/>
              <a:t>La </a:t>
            </a:r>
            <a:r>
              <a:rPr lang="es-ES" sz="2400" b="1" dirty="0"/>
              <a:t>Analítica Prescriptiva</a:t>
            </a:r>
            <a:r>
              <a:rPr lang="es-ES" sz="2400" dirty="0"/>
              <a:t> es la encargada de automatizar la toma de decisiones. </a:t>
            </a:r>
            <a:endParaRPr lang="es-ES" sz="2400" dirty="0" smtClean="0"/>
          </a:p>
          <a:p>
            <a:pPr algn="just"/>
            <a:endParaRPr lang="es-ES" sz="2400" dirty="0" smtClean="0"/>
          </a:p>
          <a:p>
            <a:pPr marL="342900" indent="-342900" algn="just">
              <a:buFont typeface="Arial" panose="020B0604020202020204" pitchFamily="34" charset="0"/>
              <a:buChar char="•"/>
            </a:pPr>
            <a:r>
              <a:rPr lang="es-ES" sz="2400" dirty="0" smtClean="0"/>
              <a:t>Uso </a:t>
            </a:r>
            <a:r>
              <a:rPr lang="es-ES" sz="2400" dirty="0"/>
              <a:t>de Sistemas de Gestión de Reglas de Negocio, cuando el proceso de decisión es sistemático, o bien algoritmos de Optimización Matemática, cuando el proceso no lo es, proporciona una enorme </a:t>
            </a:r>
            <a:endParaRPr lang="es-ES" sz="2400" dirty="0" smtClean="0"/>
          </a:p>
          <a:p>
            <a:pPr algn="just"/>
            <a:endParaRPr lang="es-ES" sz="2400" dirty="0" smtClean="0"/>
          </a:p>
          <a:p>
            <a:pPr marL="342900" indent="-342900" algn="just">
              <a:buFont typeface="Arial" panose="020B0604020202020204" pitchFamily="34" charset="0"/>
              <a:buChar char="•"/>
            </a:pPr>
            <a:r>
              <a:rPr lang="es-ES" sz="2400" dirty="0" smtClean="0"/>
              <a:t>Ayuda </a:t>
            </a:r>
            <a:r>
              <a:rPr lang="es-ES" sz="2400" dirty="0"/>
              <a:t>en el proceso de </a:t>
            </a:r>
            <a:r>
              <a:rPr lang="es-ES" sz="2400" dirty="0" smtClean="0"/>
              <a:t>decisión</a:t>
            </a:r>
            <a:r>
              <a:rPr lang="es-ES" sz="2400" dirty="0"/>
              <a:t>.</a:t>
            </a:r>
          </a:p>
        </p:txBody>
      </p:sp>
      <p:pic>
        <p:nvPicPr>
          <p:cNvPr id="2" name="Imagen 1"/>
          <p:cNvPicPr>
            <a:picLocks noChangeAspect="1"/>
          </p:cNvPicPr>
          <p:nvPr/>
        </p:nvPicPr>
        <p:blipFill>
          <a:blip r:embed="rId3"/>
          <a:stretch>
            <a:fillRect/>
          </a:stretch>
        </p:blipFill>
        <p:spPr>
          <a:xfrm>
            <a:off x="964289" y="4247740"/>
            <a:ext cx="2086178" cy="2220770"/>
          </a:xfrm>
          <a:prstGeom prst="rect">
            <a:avLst/>
          </a:prstGeom>
        </p:spPr>
      </p:pic>
      <p:pic>
        <p:nvPicPr>
          <p:cNvPr id="4" name="Imagen 3"/>
          <p:cNvPicPr>
            <a:picLocks noChangeAspect="1"/>
          </p:cNvPicPr>
          <p:nvPr/>
        </p:nvPicPr>
        <p:blipFill>
          <a:blip r:embed="rId4"/>
          <a:stretch>
            <a:fillRect/>
          </a:stretch>
        </p:blipFill>
        <p:spPr>
          <a:xfrm>
            <a:off x="6199032" y="3764857"/>
            <a:ext cx="4245083" cy="2697780"/>
          </a:xfrm>
          <a:prstGeom prst="rect">
            <a:avLst/>
          </a:prstGeom>
        </p:spPr>
      </p:pic>
      <p:grpSp>
        <p:nvGrpSpPr>
          <p:cNvPr id="8" name="Grupo 7"/>
          <p:cNvGrpSpPr/>
          <p:nvPr/>
        </p:nvGrpSpPr>
        <p:grpSpPr>
          <a:xfrm>
            <a:off x="-2780" y="240001"/>
            <a:ext cx="9003905" cy="1076325"/>
            <a:chOff x="1130838" y="4137746"/>
            <a:chExt cx="9003905" cy="1076325"/>
          </a:xfrm>
        </p:grpSpPr>
        <p:pic>
          <p:nvPicPr>
            <p:cNvPr id="9" name="Imagen 8"/>
            <p:cNvPicPr>
              <a:picLocks noChangeAspect="1"/>
            </p:cNvPicPr>
            <p:nvPr/>
          </p:nvPicPr>
          <p:blipFill>
            <a:blip r:embed="rId5"/>
            <a:stretch>
              <a:fillRect/>
            </a:stretch>
          </p:blipFill>
          <p:spPr>
            <a:xfrm>
              <a:off x="1133618" y="4137746"/>
              <a:ext cx="9001125" cy="1076325"/>
            </a:xfrm>
            <a:prstGeom prst="rect">
              <a:avLst/>
            </a:prstGeom>
          </p:spPr>
        </p:pic>
        <p:sp>
          <p:nvSpPr>
            <p:cNvPr id="10" name="Rectángulo 9"/>
            <p:cNvSpPr/>
            <p:nvPr/>
          </p:nvSpPr>
          <p:spPr>
            <a:xfrm>
              <a:off x="1130838" y="4414298"/>
              <a:ext cx="3968139" cy="523220"/>
            </a:xfrm>
            <a:prstGeom prst="rect">
              <a:avLst/>
            </a:prstGeom>
          </p:spPr>
          <p:txBody>
            <a:bodyPr wrap="none">
              <a:spAutoFit/>
            </a:bodyPr>
            <a:lstStyle/>
            <a:p>
              <a:pPr algn="ctr"/>
              <a:r>
                <a:rPr lang="es-ES" sz="2800" b="1" dirty="0" smtClean="0">
                  <a:solidFill>
                    <a:schemeClr val="bg1"/>
                  </a:solidFill>
                </a:rPr>
                <a:t>ANALÍTICA PRESCRIPTIVA</a:t>
              </a:r>
              <a:endParaRPr lang="es-ES" sz="2800" b="1" dirty="0">
                <a:solidFill>
                  <a:schemeClr val="bg1"/>
                </a:solidFill>
              </a:endParaRPr>
            </a:p>
          </p:txBody>
        </p:sp>
      </p:grpSp>
    </p:spTree>
    <p:extLst>
      <p:ext uri="{BB962C8B-B14F-4D97-AF65-F5344CB8AC3E}">
        <p14:creationId xmlns:p14="http://schemas.microsoft.com/office/powerpoint/2010/main" val="4199402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p:nvPr/>
        </p:nvSpPr>
        <p:spPr>
          <a:xfrm>
            <a:off x="8561365" y="665067"/>
            <a:ext cx="1925600" cy="226000"/>
          </a:xfrm>
          <a:prstGeom prst="rect">
            <a:avLst/>
          </a:prstGeom>
          <a:noFill/>
          <a:ln>
            <a:noFill/>
          </a:ln>
        </p:spPr>
        <p:txBody>
          <a:bodyPr spcFirstLastPara="1" wrap="square" lIns="0" tIns="0" rIns="0" bIns="0" anchor="t" anchorCtr="0">
            <a:noAutofit/>
          </a:bodyPr>
          <a:lstStyle/>
          <a:p>
            <a:pPr algn="r">
              <a:lnSpc>
                <a:spcPct val="115000"/>
              </a:lnSpc>
            </a:pPr>
            <a:r>
              <a:rPr lang="es" sz="1200">
                <a:solidFill>
                  <a:srgbClr val="666666"/>
                </a:solidFill>
                <a:latin typeface="Open Sans Light"/>
                <a:ea typeface="Open Sans Light"/>
                <a:cs typeface="Open Sans Light"/>
                <a:sym typeface="Open Sans Light"/>
              </a:rPr>
              <a:t>#SmartMarketingCV</a:t>
            </a:r>
            <a:endParaRPr sz="1200">
              <a:solidFill>
                <a:srgbClr val="666666"/>
              </a:solidFill>
              <a:latin typeface="Open Sans Light"/>
              <a:ea typeface="Open Sans Light"/>
              <a:cs typeface="Open Sans Light"/>
              <a:sym typeface="Open Sans Light"/>
            </a:endParaRPr>
          </a:p>
        </p:txBody>
      </p:sp>
      <p:pic>
        <p:nvPicPr>
          <p:cNvPr id="92" name="Google Shape;92;p16"/>
          <p:cNvPicPr preferRelativeResize="0"/>
          <p:nvPr/>
        </p:nvPicPr>
        <p:blipFill>
          <a:blip r:embed="rId3">
            <a:alphaModFix/>
          </a:blip>
          <a:stretch>
            <a:fillRect/>
          </a:stretch>
        </p:blipFill>
        <p:spPr>
          <a:xfrm>
            <a:off x="10665131" y="530351"/>
            <a:ext cx="449000" cy="444643"/>
          </a:xfrm>
          <a:prstGeom prst="rect">
            <a:avLst/>
          </a:prstGeom>
          <a:noFill/>
          <a:ln>
            <a:noFill/>
          </a:ln>
        </p:spPr>
      </p:pic>
      <p:sp>
        <p:nvSpPr>
          <p:cNvPr id="93" name="Google Shape;93;p16"/>
          <p:cNvSpPr txBox="1"/>
          <p:nvPr/>
        </p:nvSpPr>
        <p:spPr>
          <a:xfrm>
            <a:off x="11062735" y="566733"/>
            <a:ext cx="565200" cy="226000"/>
          </a:xfrm>
          <a:prstGeom prst="rect">
            <a:avLst/>
          </a:prstGeom>
          <a:noFill/>
          <a:ln>
            <a:noFill/>
          </a:ln>
        </p:spPr>
        <p:txBody>
          <a:bodyPr spcFirstLastPara="1" wrap="square" lIns="0" tIns="0" rIns="0" bIns="0" anchor="t" anchorCtr="0">
            <a:noAutofit/>
          </a:bodyPr>
          <a:lstStyle/>
          <a:p>
            <a:pPr algn="r">
              <a:lnSpc>
                <a:spcPct val="115000"/>
              </a:lnSpc>
            </a:pPr>
            <a:r>
              <a:rPr lang="es" sz="2400" dirty="0">
                <a:solidFill>
                  <a:srgbClr val="666666"/>
                </a:solidFill>
                <a:latin typeface="Open Sans Light"/>
                <a:ea typeface="Open Sans Light"/>
                <a:cs typeface="Open Sans Light"/>
                <a:sym typeface="Open Sans Light"/>
              </a:rPr>
              <a:t>06</a:t>
            </a:r>
            <a:endParaRPr sz="2400" dirty="0">
              <a:solidFill>
                <a:srgbClr val="666666"/>
              </a:solidFill>
              <a:latin typeface="Open Sans Light"/>
              <a:ea typeface="Open Sans Light"/>
              <a:cs typeface="Open Sans Light"/>
              <a:sym typeface="Open Sans Light"/>
            </a:endParaRPr>
          </a:p>
        </p:txBody>
      </p:sp>
      <p:sp>
        <p:nvSpPr>
          <p:cNvPr id="94" name="Google Shape;94;p16"/>
          <p:cNvSpPr txBox="1"/>
          <p:nvPr/>
        </p:nvSpPr>
        <p:spPr>
          <a:xfrm>
            <a:off x="381467" y="454756"/>
            <a:ext cx="3490800" cy="520400"/>
          </a:xfrm>
          <a:prstGeom prst="rect">
            <a:avLst/>
          </a:prstGeom>
          <a:noFill/>
          <a:ln>
            <a:noFill/>
          </a:ln>
        </p:spPr>
        <p:txBody>
          <a:bodyPr spcFirstLastPara="1" wrap="square" lIns="121900" tIns="121900" rIns="121900" bIns="121900" anchor="t" anchorCtr="0">
            <a:noAutofit/>
          </a:bodyPr>
          <a:lstStyle/>
          <a:p>
            <a:r>
              <a:rPr lang="es-ES" sz="1200" b="1" dirty="0">
                <a:solidFill>
                  <a:srgbClr val="666666"/>
                </a:solidFill>
                <a:latin typeface="Open Sans"/>
                <a:ea typeface="Open Sans"/>
                <a:cs typeface="Open Sans"/>
                <a:sym typeface="Open Sans"/>
              </a:rPr>
              <a:t>Visualización</a:t>
            </a:r>
            <a:r>
              <a:rPr lang="es" sz="1200" b="1" dirty="0">
                <a:solidFill>
                  <a:srgbClr val="666666"/>
                </a:solidFill>
                <a:latin typeface="Open Sans"/>
                <a:ea typeface="Open Sans"/>
                <a:cs typeface="Open Sans"/>
                <a:sym typeface="Open Sans"/>
              </a:rPr>
              <a:t/>
            </a:r>
            <a:br>
              <a:rPr lang="es" sz="1200" b="1" dirty="0">
                <a:solidFill>
                  <a:srgbClr val="666666"/>
                </a:solidFill>
                <a:latin typeface="Open Sans"/>
                <a:ea typeface="Open Sans"/>
                <a:cs typeface="Open Sans"/>
                <a:sym typeface="Open Sans"/>
              </a:rPr>
            </a:br>
            <a:r>
              <a:rPr lang="es-ES" sz="1200" dirty="0">
                <a:solidFill>
                  <a:srgbClr val="666666"/>
                </a:solidFill>
                <a:latin typeface="Open Sans Light"/>
                <a:ea typeface="Open Sans Light"/>
                <a:cs typeface="Open Sans Light"/>
                <a:sym typeface="Open Sans Light"/>
              </a:rPr>
              <a:t>Introducción</a:t>
            </a:r>
            <a:endParaRPr sz="1200" dirty="0">
              <a:solidFill>
                <a:srgbClr val="666666"/>
              </a:solidFill>
              <a:latin typeface="Open Sans Light"/>
              <a:ea typeface="Open Sans Light"/>
              <a:cs typeface="Open Sans Light"/>
              <a:sym typeface="Open Sans Light"/>
            </a:endParaRPr>
          </a:p>
        </p:txBody>
      </p:sp>
      <p:cxnSp>
        <p:nvCxnSpPr>
          <p:cNvPr id="95" name="Google Shape;95;p16"/>
          <p:cNvCxnSpPr/>
          <p:nvPr/>
        </p:nvCxnSpPr>
        <p:spPr>
          <a:xfrm>
            <a:off x="-38100" y="1130300"/>
            <a:ext cx="2502000" cy="0"/>
          </a:xfrm>
          <a:prstGeom prst="straightConnector1">
            <a:avLst/>
          </a:prstGeom>
          <a:noFill/>
          <a:ln w="9525" cap="flat" cmpd="sng">
            <a:solidFill>
              <a:srgbClr val="F3954A"/>
            </a:solidFill>
            <a:prstDash val="solid"/>
            <a:round/>
            <a:headEnd type="none" w="med" len="med"/>
            <a:tailEnd type="none" w="med" len="med"/>
          </a:ln>
        </p:spPr>
      </p:cxnSp>
      <p:sp>
        <p:nvSpPr>
          <p:cNvPr id="96" name="Google Shape;96;p16"/>
          <p:cNvSpPr txBox="1"/>
          <p:nvPr/>
        </p:nvSpPr>
        <p:spPr>
          <a:xfrm>
            <a:off x="5256374" y="2091572"/>
            <a:ext cx="5857757" cy="3814000"/>
          </a:xfrm>
          <a:prstGeom prst="rect">
            <a:avLst/>
          </a:prstGeom>
          <a:noFill/>
          <a:ln>
            <a:noFill/>
          </a:ln>
        </p:spPr>
        <p:txBody>
          <a:bodyPr spcFirstLastPara="1" wrap="square" lIns="121900" tIns="121900" rIns="121900" bIns="121900" anchor="t" anchorCtr="0">
            <a:noAutofit/>
          </a:bodyPr>
          <a:lstStyle/>
          <a:p>
            <a:pPr lvl="0" algn="just">
              <a:lnSpc>
                <a:spcPct val="115000"/>
              </a:lnSpc>
            </a:pPr>
            <a:r>
              <a:rPr lang="es-ES" sz="2133" dirty="0">
                <a:solidFill>
                  <a:srgbClr val="333333"/>
                </a:solidFill>
                <a:latin typeface="Open Sans Light"/>
                <a:ea typeface="Open Sans Light"/>
                <a:cs typeface="Open Sans Light"/>
                <a:sym typeface="Open Sans Light"/>
              </a:rPr>
              <a:t>La habilidad de tomar datos - ser capaz de entenderlos, procesarlos, extraer valor de </a:t>
            </a:r>
            <a:r>
              <a:rPr lang="es-ES" sz="2133" dirty="0">
                <a:solidFill>
                  <a:srgbClr val="333333"/>
                </a:solidFill>
                <a:ea typeface="Open Sans Light"/>
                <a:cs typeface="Open Sans Light"/>
                <a:sym typeface="Open Sans Light"/>
              </a:rPr>
              <a:t>ellos</a:t>
            </a:r>
            <a:r>
              <a:rPr lang="es-ES" sz="2133" dirty="0">
                <a:solidFill>
                  <a:srgbClr val="333333"/>
                </a:solidFill>
                <a:latin typeface="Open Sans Light"/>
                <a:ea typeface="Open Sans Light"/>
                <a:cs typeface="Open Sans Light"/>
                <a:sym typeface="Open Sans Light"/>
              </a:rPr>
              <a:t>, </a:t>
            </a:r>
            <a:r>
              <a:rPr lang="es-ES" sz="2133" b="1" dirty="0">
                <a:solidFill>
                  <a:srgbClr val="333333"/>
                </a:solidFill>
                <a:latin typeface="Open Sans Light"/>
                <a:ea typeface="Open Sans Light"/>
                <a:cs typeface="Open Sans Light"/>
                <a:sym typeface="Open Sans Light"/>
              </a:rPr>
              <a:t>visualizarlos</a:t>
            </a:r>
            <a:r>
              <a:rPr lang="es-ES" sz="2133" dirty="0">
                <a:solidFill>
                  <a:srgbClr val="333333"/>
                </a:solidFill>
                <a:latin typeface="Open Sans Light"/>
                <a:ea typeface="Open Sans Light"/>
                <a:cs typeface="Open Sans Light"/>
                <a:sym typeface="Open Sans Light"/>
              </a:rPr>
              <a:t> y </a:t>
            </a:r>
            <a:r>
              <a:rPr lang="es-ES" sz="2133" b="1" dirty="0">
                <a:solidFill>
                  <a:srgbClr val="333333"/>
                </a:solidFill>
                <a:latin typeface="Open Sans Light"/>
                <a:ea typeface="Open Sans Light"/>
                <a:cs typeface="Open Sans Light"/>
                <a:sym typeface="Open Sans Light"/>
              </a:rPr>
              <a:t>comunicarlos</a:t>
            </a:r>
            <a:r>
              <a:rPr lang="es-ES" sz="2133" dirty="0">
                <a:solidFill>
                  <a:srgbClr val="333333"/>
                </a:solidFill>
                <a:latin typeface="Open Sans Light"/>
                <a:ea typeface="Open Sans Light"/>
                <a:cs typeface="Open Sans Light"/>
                <a:sym typeface="Open Sans Light"/>
              </a:rPr>
              <a:t> – va a ser una habilidad enormemente importante en las próximas décadas… Porque ahora nosotros realmente tenemos datos esencialmente libres y ubicuos.</a:t>
            </a:r>
          </a:p>
          <a:p>
            <a:pPr lvl="0">
              <a:lnSpc>
                <a:spcPct val="115000"/>
              </a:lnSpc>
            </a:pPr>
            <a:r>
              <a:rPr lang="es-ES" sz="1333" dirty="0" err="1">
                <a:solidFill>
                  <a:srgbClr val="333333"/>
                </a:solidFill>
                <a:latin typeface="Open Sans Light"/>
                <a:ea typeface="Open Sans Light"/>
                <a:cs typeface="Open Sans Light"/>
                <a:sym typeface="Open Sans Light"/>
              </a:rPr>
              <a:t>Hal</a:t>
            </a:r>
            <a:r>
              <a:rPr lang="es-ES" sz="1333" dirty="0">
                <a:solidFill>
                  <a:srgbClr val="333333"/>
                </a:solidFill>
                <a:latin typeface="Open Sans Light"/>
                <a:ea typeface="Open Sans Light"/>
                <a:cs typeface="Open Sans Light"/>
                <a:sym typeface="Open Sans Light"/>
              </a:rPr>
              <a:t> </a:t>
            </a:r>
            <a:r>
              <a:rPr lang="es-ES" sz="1333" dirty="0" err="1">
                <a:solidFill>
                  <a:srgbClr val="333333"/>
                </a:solidFill>
                <a:latin typeface="Open Sans Light"/>
                <a:ea typeface="Open Sans Light"/>
                <a:cs typeface="Open Sans Light"/>
                <a:sym typeface="Open Sans Light"/>
              </a:rPr>
              <a:t>Varian</a:t>
            </a:r>
            <a:r>
              <a:rPr lang="es-ES" sz="1333" dirty="0">
                <a:solidFill>
                  <a:srgbClr val="333333"/>
                </a:solidFill>
                <a:latin typeface="Open Sans Light"/>
                <a:ea typeface="Open Sans Light"/>
                <a:cs typeface="Open Sans Light"/>
                <a:sym typeface="Open Sans Light"/>
              </a:rPr>
              <a:t>, </a:t>
            </a:r>
            <a:r>
              <a:rPr lang="es-ES" sz="1333" dirty="0" err="1">
                <a:solidFill>
                  <a:srgbClr val="333333"/>
                </a:solidFill>
                <a:latin typeface="Open Sans Light"/>
                <a:ea typeface="Open Sans Light"/>
                <a:cs typeface="Open Sans Light"/>
                <a:sym typeface="Open Sans Light"/>
              </a:rPr>
              <a:t>Goolge’s</a:t>
            </a:r>
            <a:r>
              <a:rPr lang="es-ES" sz="1333" dirty="0">
                <a:solidFill>
                  <a:srgbClr val="333333"/>
                </a:solidFill>
                <a:latin typeface="Open Sans Light"/>
                <a:ea typeface="Open Sans Light"/>
                <a:cs typeface="Open Sans Light"/>
                <a:sym typeface="Open Sans Light"/>
              </a:rPr>
              <a:t> </a:t>
            </a:r>
            <a:r>
              <a:rPr lang="es-ES" sz="1333" dirty="0" err="1">
                <a:solidFill>
                  <a:srgbClr val="333333"/>
                </a:solidFill>
                <a:latin typeface="Open Sans Light"/>
                <a:ea typeface="Open Sans Light"/>
                <a:cs typeface="Open Sans Light"/>
                <a:sym typeface="Open Sans Light"/>
              </a:rPr>
              <a:t>Chief</a:t>
            </a:r>
            <a:r>
              <a:rPr lang="es-ES" sz="1333" dirty="0">
                <a:solidFill>
                  <a:srgbClr val="333333"/>
                </a:solidFill>
                <a:latin typeface="Open Sans Light"/>
                <a:ea typeface="Open Sans Light"/>
                <a:cs typeface="Open Sans Light"/>
                <a:sym typeface="Open Sans Light"/>
              </a:rPr>
              <a:t> Economist.</a:t>
            </a:r>
          </a:p>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97" name="Google Shape;97;p16"/>
          <p:cNvSpPr txBox="1"/>
          <p:nvPr/>
        </p:nvSpPr>
        <p:spPr>
          <a:xfrm>
            <a:off x="516158" y="2091567"/>
            <a:ext cx="4004909" cy="3814000"/>
          </a:xfrm>
          <a:prstGeom prst="rect">
            <a:avLst/>
          </a:prstGeom>
          <a:noFill/>
          <a:ln>
            <a:noFill/>
          </a:ln>
        </p:spPr>
        <p:txBody>
          <a:bodyPr spcFirstLastPara="1" wrap="square" lIns="121900" tIns="121900" rIns="121900" bIns="121900" anchor="t" anchorCtr="0">
            <a:noAutofit/>
          </a:bodyPr>
          <a:lstStyle/>
          <a:p>
            <a:pPr>
              <a:lnSpc>
                <a:spcPct val="115000"/>
              </a:lnSpc>
            </a:pPr>
            <a:r>
              <a:rPr lang="es-ES" sz="2667" dirty="0">
                <a:solidFill>
                  <a:srgbClr val="5BAAB3"/>
                </a:solidFill>
                <a:latin typeface="Open Sans Light"/>
                <a:ea typeface="Open Sans Light"/>
                <a:cs typeface="Open Sans Light"/>
                <a:sym typeface="Open Sans Light"/>
              </a:rPr>
              <a:t>La representación y presentación de datos para facilitar su entendimiento.</a:t>
            </a:r>
            <a:br>
              <a:rPr lang="es-ES" sz="2667" dirty="0">
                <a:solidFill>
                  <a:srgbClr val="5BAAB3"/>
                </a:solidFill>
                <a:latin typeface="Open Sans Light"/>
                <a:ea typeface="Open Sans Light"/>
                <a:cs typeface="Open Sans Light"/>
                <a:sym typeface="Open Sans Light"/>
              </a:rPr>
            </a:br>
            <a:r>
              <a:rPr lang="es-ES" sz="1600" dirty="0">
                <a:solidFill>
                  <a:srgbClr val="5BAAB3"/>
                </a:solidFill>
                <a:latin typeface="Open Sans Light"/>
                <a:ea typeface="Open Sans Light"/>
                <a:cs typeface="Open Sans Light"/>
                <a:sym typeface="Open Sans Light"/>
              </a:rPr>
              <a:t>Kirk, A., 2016</a:t>
            </a:r>
            <a:endParaRPr sz="2667" dirty="0">
              <a:solidFill>
                <a:srgbClr val="5BAAB3"/>
              </a:solidFill>
              <a:latin typeface="Open Sans Light"/>
              <a:ea typeface="Open Sans Light"/>
              <a:cs typeface="Open Sans Light"/>
              <a:sym typeface="Open Sans Light"/>
            </a:endParaRPr>
          </a:p>
        </p:txBody>
      </p:sp>
      <p:grpSp>
        <p:nvGrpSpPr>
          <p:cNvPr id="9" name="Grupo 8"/>
          <p:cNvGrpSpPr/>
          <p:nvPr/>
        </p:nvGrpSpPr>
        <p:grpSpPr>
          <a:xfrm>
            <a:off x="0" y="240001"/>
            <a:ext cx="9001125" cy="1076325"/>
            <a:chOff x="1133618" y="4137746"/>
            <a:chExt cx="9001125" cy="1076325"/>
          </a:xfrm>
        </p:grpSpPr>
        <p:pic>
          <p:nvPicPr>
            <p:cNvPr id="10" name="Imagen 9"/>
            <p:cNvPicPr>
              <a:picLocks noChangeAspect="1"/>
            </p:cNvPicPr>
            <p:nvPr/>
          </p:nvPicPr>
          <p:blipFill>
            <a:blip r:embed="rId4"/>
            <a:stretch>
              <a:fillRect/>
            </a:stretch>
          </p:blipFill>
          <p:spPr>
            <a:xfrm>
              <a:off x="1133618" y="4137746"/>
              <a:ext cx="9001125" cy="1076325"/>
            </a:xfrm>
            <a:prstGeom prst="rect">
              <a:avLst/>
            </a:prstGeom>
          </p:spPr>
        </p:pic>
        <p:sp>
          <p:nvSpPr>
            <p:cNvPr id="11" name="Rectángulo 10"/>
            <p:cNvSpPr/>
            <p:nvPr/>
          </p:nvSpPr>
          <p:spPr>
            <a:xfrm>
              <a:off x="1149877" y="4414202"/>
              <a:ext cx="2502353" cy="523220"/>
            </a:xfrm>
            <a:prstGeom prst="rect">
              <a:avLst/>
            </a:prstGeom>
          </p:spPr>
          <p:txBody>
            <a:bodyPr wrap="none">
              <a:spAutoFit/>
            </a:bodyPr>
            <a:lstStyle/>
            <a:p>
              <a:pPr algn="ctr"/>
              <a:r>
                <a:rPr lang="es-ES" sz="2800" b="1" dirty="0" smtClean="0">
                  <a:solidFill>
                    <a:schemeClr val="bg1"/>
                  </a:solidFill>
                </a:rPr>
                <a:t>VISUALIZACIÓN</a:t>
              </a:r>
              <a:endParaRPr lang="es-ES" sz="2800" b="1" dirty="0">
                <a:solidFill>
                  <a:schemeClr val="bg1"/>
                </a:solidFill>
              </a:endParaRPr>
            </a:p>
          </p:txBody>
        </p:sp>
      </p:grpSp>
    </p:spTree>
    <p:extLst>
      <p:ext uri="{BB962C8B-B14F-4D97-AF65-F5344CB8AC3E}">
        <p14:creationId xmlns:p14="http://schemas.microsoft.com/office/powerpoint/2010/main" val="76432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5256374" y="2091572"/>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pic>
        <p:nvPicPr>
          <p:cNvPr id="2" name="Imagen 1">
            <a:extLst>
              <a:ext uri="{FF2B5EF4-FFF2-40B4-BE49-F238E27FC236}">
                <a16:creationId xmlns:a16="http://schemas.microsoft.com/office/drawing/2014/main" id="{C0AC753E-B02A-4BB1-9CB1-E3FF1B1AF496}"/>
              </a:ext>
            </a:extLst>
          </p:cNvPr>
          <p:cNvPicPr>
            <a:picLocks noChangeAspect="1"/>
          </p:cNvPicPr>
          <p:nvPr/>
        </p:nvPicPr>
        <p:blipFill>
          <a:blip r:embed="rId3"/>
          <a:stretch>
            <a:fillRect/>
          </a:stretch>
        </p:blipFill>
        <p:spPr>
          <a:xfrm>
            <a:off x="381467" y="1632278"/>
            <a:ext cx="4974773" cy="4273295"/>
          </a:xfrm>
          <a:prstGeom prst="rect">
            <a:avLst/>
          </a:prstGeom>
        </p:spPr>
      </p:pic>
      <p:grpSp>
        <p:nvGrpSpPr>
          <p:cNvPr id="12" name="Grupo 11"/>
          <p:cNvGrpSpPr/>
          <p:nvPr/>
        </p:nvGrpSpPr>
        <p:grpSpPr>
          <a:xfrm>
            <a:off x="0" y="240001"/>
            <a:ext cx="9001125" cy="1076325"/>
            <a:chOff x="1133618" y="4137746"/>
            <a:chExt cx="9001125" cy="1076325"/>
          </a:xfrm>
        </p:grpSpPr>
        <p:pic>
          <p:nvPicPr>
            <p:cNvPr id="13" name="Imagen 12"/>
            <p:cNvPicPr>
              <a:picLocks noChangeAspect="1"/>
            </p:cNvPicPr>
            <p:nvPr/>
          </p:nvPicPr>
          <p:blipFill>
            <a:blip r:embed="rId4"/>
            <a:stretch>
              <a:fillRect/>
            </a:stretch>
          </p:blipFill>
          <p:spPr>
            <a:xfrm>
              <a:off x="1133618" y="4137746"/>
              <a:ext cx="9001125" cy="1076325"/>
            </a:xfrm>
            <a:prstGeom prst="rect">
              <a:avLst/>
            </a:prstGeom>
          </p:spPr>
        </p:pic>
        <p:sp>
          <p:nvSpPr>
            <p:cNvPr id="14" name="Rectángulo 13"/>
            <p:cNvSpPr/>
            <p:nvPr/>
          </p:nvSpPr>
          <p:spPr>
            <a:xfrm>
              <a:off x="1133618" y="4414298"/>
              <a:ext cx="2695225" cy="523220"/>
            </a:xfrm>
            <a:prstGeom prst="rect">
              <a:avLst/>
            </a:prstGeom>
          </p:spPr>
          <p:txBody>
            <a:bodyPr wrap="none">
              <a:spAutoFit/>
            </a:bodyPr>
            <a:lstStyle/>
            <a:p>
              <a:pPr algn="ctr"/>
              <a:r>
                <a:rPr lang="es-ES" sz="2800" b="1" dirty="0" smtClean="0">
                  <a:solidFill>
                    <a:schemeClr val="bg1"/>
                  </a:solidFill>
                </a:rPr>
                <a:t>COMPRENSIBLES</a:t>
              </a:r>
              <a:endParaRPr lang="es-ES" sz="2800" b="1" dirty="0">
                <a:solidFill>
                  <a:schemeClr val="bg1"/>
                </a:solidFill>
              </a:endParaRPr>
            </a:p>
          </p:txBody>
        </p:sp>
      </p:grpSp>
    </p:spTree>
    <p:extLst>
      <p:ext uri="{BB962C8B-B14F-4D97-AF65-F5344CB8AC3E}">
        <p14:creationId xmlns:p14="http://schemas.microsoft.com/office/powerpoint/2010/main" val="38145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3909" y="240000"/>
            <a:ext cx="9005034" cy="1076325"/>
            <a:chOff x="1129709" y="4137745"/>
            <a:chExt cx="9005034"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29709" y="4416204"/>
              <a:ext cx="4418838" cy="523220"/>
            </a:xfrm>
            <a:prstGeom prst="rect">
              <a:avLst/>
            </a:prstGeom>
          </p:spPr>
          <p:txBody>
            <a:bodyPr wrap="none">
              <a:spAutoFit/>
            </a:bodyPr>
            <a:lstStyle/>
            <a:p>
              <a:pPr algn="ctr"/>
              <a:r>
                <a:rPr lang="es-ES" sz="2800" b="1" dirty="0" smtClean="0">
                  <a:solidFill>
                    <a:schemeClr val="bg1"/>
                  </a:solidFill>
                </a:rPr>
                <a:t>VOLUMEN DE DATOS ANUAL</a:t>
              </a:r>
              <a:endParaRPr lang="es-ES" sz="2800" b="1" dirty="0">
                <a:solidFill>
                  <a:schemeClr val="bg1"/>
                </a:solidFill>
              </a:endParaRPr>
            </a:p>
          </p:txBody>
        </p:sp>
      </p:grpSp>
      <p:sp>
        <p:nvSpPr>
          <p:cNvPr id="8" name="Rectángulo 7"/>
          <p:cNvSpPr/>
          <p:nvPr/>
        </p:nvSpPr>
        <p:spPr>
          <a:xfrm>
            <a:off x="463826" y="1663192"/>
            <a:ext cx="9141350" cy="1323439"/>
          </a:xfrm>
          <a:prstGeom prst="rect">
            <a:avLst/>
          </a:prstGeom>
        </p:spPr>
        <p:txBody>
          <a:bodyPr wrap="square">
            <a:spAutoFit/>
          </a:bodyPr>
          <a:lstStyle/>
          <a:p>
            <a:pPr marL="285750" indent="-285750">
              <a:buFont typeface="Arial" panose="020B0604020202020204" pitchFamily="34" charset="0"/>
              <a:buChar char="•"/>
            </a:pPr>
            <a:r>
              <a:rPr lang="es-ES" sz="2000" dirty="0" smtClean="0"/>
              <a:t>La generación de datos procesables por máquinas no para de crecer de manera exponencial.</a:t>
            </a:r>
          </a:p>
          <a:p>
            <a:pPr marL="285750" indent="-285750">
              <a:buFont typeface="Arial" panose="020B0604020202020204" pitchFamily="34" charset="0"/>
              <a:buChar char="•"/>
            </a:pPr>
            <a:r>
              <a:rPr lang="es-ES" sz="2000" dirty="0" smtClean="0"/>
              <a:t>El rápido desarrollo de la digitalización contribuye a que el volumen de datos esté en constante crecimiento, alcanzado los </a:t>
            </a:r>
            <a:r>
              <a:rPr lang="es-ES" sz="2000" dirty="0" smtClean="0"/>
              <a:t>74</a:t>
            </a:r>
            <a:r>
              <a:rPr lang="es-ES" sz="2000" dirty="0" smtClean="0"/>
              <a:t> </a:t>
            </a:r>
            <a:r>
              <a:rPr lang="es-ES" sz="2000" dirty="0" err="1" smtClean="0"/>
              <a:t>zettabytes</a:t>
            </a:r>
            <a:r>
              <a:rPr lang="es-ES" sz="2000" dirty="0" smtClean="0"/>
              <a:t> en </a:t>
            </a:r>
            <a:r>
              <a:rPr lang="es-ES" sz="2000" dirty="0" smtClean="0"/>
              <a:t>2021.</a:t>
            </a:r>
            <a:endParaRPr lang="es-ES" sz="2000" dirty="0" smtClean="0"/>
          </a:p>
        </p:txBody>
      </p:sp>
      <p:pic>
        <p:nvPicPr>
          <p:cNvPr id="9" name="Imagen 8"/>
          <p:cNvPicPr>
            <a:picLocks noChangeAspect="1"/>
          </p:cNvPicPr>
          <p:nvPr/>
        </p:nvPicPr>
        <p:blipFill>
          <a:blip r:embed="rId3"/>
          <a:stretch>
            <a:fillRect/>
          </a:stretch>
        </p:blipFill>
        <p:spPr>
          <a:xfrm>
            <a:off x="2473932" y="2979934"/>
            <a:ext cx="5358102" cy="3406328"/>
          </a:xfrm>
          <a:prstGeom prst="rect">
            <a:avLst/>
          </a:prstGeom>
        </p:spPr>
      </p:pic>
      <p:sp>
        <p:nvSpPr>
          <p:cNvPr id="10" name="Rectángulo 9"/>
          <p:cNvSpPr/>
          <p:nvPr/>
        </p:nvSpPr>
        <p:spPr>
          <a:xfrm>
            <a:off x="3678461" y="6339922"/>
            <a:ext cx="3268395" cy="276999"/>
          </a:xfrm>
          <a:prstGeom prst="rect">
            <a:avLst/>
          </a:prstGeom>
        </p:spPr>
        <p:txBody>
          <a:bodyPr wrap="none">
            <a:spAutoFit/>
          </a:bodyPr>
          <a:lstStyle/>
          <a:p>
            <a:r>
              <a:rPr lang="es-ES" sz="1200" dirty="0" smtClean="0">
                <a:hlinkClick r:id="rId4"/>
              </a:rPr>
              <a:t>Gráfica </a:t>
            </a:r>
            <a:r>
              <a:rPr lang="es-ES" sz="1200" dirty="0">
                <a:hlinkClick r:id="rId4"/>
              </a:rPr>
              <a:t>d</a:t>
            </a:r>
            <a:r>
              <a:rPr lang="es-ES" sz="1200" dirty="0" smtClean="0">
                <a:hlinkClick r:id="rId4"/>
              </a:rPr>
              <a:t>el volumen de datos anuales por </a:t>
            </a:r>
            <a:r>
              <a:rPr lang="es-ES" sz="1200" dirty="0" err="1" smtClean="0">
                <a:hlinkClick r:id="rId4"/>
              </a:rPr>
              <a:t>Statista</a:t>
            </a:r>
            <a:endParaRPr lang="es-ES" sz="1200" dirty="0"/>
          </a:p>
        </p:txBody>
      </p:sp>
    </p:spTree>
    <p:extLst>
      <p:ext uri="{BB962C8B-B14F-4D97-AF65-F5344CB8AC3E}">
        <p14:creationId xmlns:p14="http://schemas.microsoft.com/office/powerpoint/2010/main" val="3863940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5256374" y="2091572"/>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pic>
        <p:nvPicPr>
          <p:cNvPr id="2" name="Imagen 1">
            <a:extLst>
              <a:ext uri="{FF2B5EF4-FFF2-40B4-BE49-F238E27FC236}">
                <a16:creationId xmlns:a16="http://schemas.microsoft.com/office/drawing/2014/main" id="{C0AC753E-B02A-4BB1-9CB1-E3FF1B1AF496}"/>
              </a:ext>
            </a:extLst>
          </p:cNvPr>
          <p:cNvPicPr>
            <a:picLocks noChangeAspect="1"/>
          </p:cNvPicPr>
          <p:nvPr/>
        </p:nvPicPr>
        <p:blipFill>
          <a:blip r:embed="rId3"/>
          <a:stretch>
            <a:fillRect/>
          </a:stretch>
        </p:blipFill>
        <p:spPr>
          <a:xfrm>
            <a:off x="381467" y="1632278"/>
            <a:ext cx="4974773" cy="4273295"/>
          </a:xfrm>
          <a:prstGeom prst="rect">
            <a:avLst/>
          </a:prstGeom>
        </p:spPr>
      </p:pic>
      <p:pic>
        <p:nvPicPr>
          <p:cNvPr id="3" name="Imagen 2">
            <a:extLst>
              <a:ext uri="{FF2B5EF4-FFF2-40B4-BE49-F238E27FC236}">
                <a16:creationId xmlns:a16="http://schemas.microsoft.com/office/drawing/2014/main" id="{1B50E08F-BB02-438C-98E0-0132F62D5567}"/>
              </a:ext>
            </a:extLst>
          </p:cNvPr>
          <p:cNvPicPr>
            <a:picLocks noChangeAspect="1"/>
          </p:cNvPicPr>
          <p:nvPr/>
        </p:nvPicPr>
        <p:blipFill>
          <a:blip r:embed="rId4"/>
          <a:stretch>
            <a:fillRect/>
          </a:stretch>
        </p:blipFill>
        <p:spPr>
          <a:xfrm>
            <a:off x="5183130" y="1643082"/>
            <a:ext cx="6627404" cy="4273295"/>
          </a:xfrm>
          <a:prstGeom prst="rect">
            <a:avLst/>
          </a:prstGeom>
        </p:spPr>
      </p:pic>
      <p:pic>
        <p:nvPicPr>
          <p:cNvPr id="11" name="Imagen 10"/>
          <p:cNvPicPr>
            <a:picLocks noChangeAspect="1"/>
          </p:cNvPicPr>
          <p:nvPr/>
        </p:nvPicPr>
        <p:blipFill>
          <a:blip r:embed="rId5"/>
          <a:stretch>
            <a:fillRect/>
          </a:stretch>
        </p:blipFill>
        <p:spPr>
          <a:xfrm>
            <a:off x="0" y="240001"/>
            <a:ext cx="9001125" cy="1076325"/>
          </a:xfrm>
          <a:prstGeom prst="rect">
            <a:avLst/>
          </a:prstGeom>
        </p:spPr>
      </p:pic>
      <p:sp>
        <p:nvSpPr>
          <p:cNvPr id="13" name="Rectángulo 12"/>
          <p:cNvSpPr/>
          <p:nvPr/>
        </p:nvSpPr>
        <p:spPr>
          <a:xfrm>
            <a:off x="-95375" y="516553"/>
            <a:ext cx="2776978" cy="523220"/>
          </a:xfrm>
          <a:prstGeom prst="rect">
            <a:avLst/>
          </a:prstGeom>
        </p:spPr>
        <p:txBody>
          <a:bodyPr wrap="none">
            <a:spAutoFit/>
          </a:bodyPr>
          <a:lstStyle/>
          <a:p>
            <a:pPr algn="ctr"/>
            <a:r>
              <a:rPr lang="es-ES" sz="2800" b="1" dirty="0" smtClean="0">
                <a:solidFill>
                  <a:schemeClr val="bg1"/>
                </a:solidFill>
              </a:rPr>
              <a:t> COMPRENSIBLES</a:t>
            </a:r>
            <a:endParaRPr lang="es-ES" sz="2800" b="1" dirty="0">
              <a:solidFill>
                <a:schemeClr val="bg1"/>
              </a:solidFill>
            </a:endParaRPr>
          </a:p>
        </p:txBody>
      </p:sp>
    </p:spTree>
    <p:extLst>
      <p:ext uri="{BB962C8B-B14F-4D97-AF65-F5344CB8AC3E}">
        <p14:creationId xmlns:p14="http://schemas.microsoft.com/office/powerpoint/2010/main" val="4293393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0" name="Google Shape;107;p17">
            <a:extLst>
              <a:ext uri="{FF2B5EF4-FFF2-40B4-BE49-F238E27FC236}">
                <a16:creationId xmlns:a16="http://schemas.microsoft.com/office/drawing/2014/main" id="{2BFC89EA-1927-4769-ADD1-1BD60F1C0A10}"/>
              </a:ext>
            </a:extLst>
          </p:cNvPr>
          <p:cNvSpPr txBox="1"/>
          <p:nvPr/>
        </p:nvSpPr>
        <p:spPr>
          <a:xfrm>
            <a:off x="855999" y="1273165"/>
            <a:ext cx="17157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Confiable</a:t>
            </a:r>
          </a:p>
        </p:txBody>
      </p:sp>
      <p:sp>
        <p:nvSpPr>
          <p:cNvPr id="11" name="Google Shape;108;p17">
            <a:extLst>
              <a:ext uri="{FF2B5EF4-FFF2-40B4-BE49-F238E27FC236}">
                <a16:creationId xmlns:a16="http://schemas.microsoft.com/office/drawing/2014/main" id="{92F98B59-68DD-4EA8-9168-57544A1FA9C4}"/>
              </a:ext>
            </a:extLst>
          </p:cNvPr>
          <p:cNvSpPr txBox="1"/>
          <p:nvPr/>
        </p:nvSpPr>
        <p:spPr>
          <a:xfrm>
            <a:off x="344416" y="1170912"/>
            <a:ext cx="717917" cy="862901"/>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1</a:t>
            </a:r>
            <a:endParaRPr sz="4267" dirty="0">
              <a:solidFill>
                <a:srgbClr val="5BAAB3"/>
              </a:solidFill>
              <a:latin typeface="Open Sans Light"/>
              <a:ea typeface="Open Sans Light"/>
              <a:cs typeface="Open Sans Light"/>
              <a:sym typeface="Open Sans Light"/>
            </a:endParaRPr>
          </a:p>
        </p:txBody>
      </p:sp>
      <p:graphicFrame>
        <p:nvGraphicFramePr>
          <p:cNvPr id="19" name="Gráfico 18">
            <a:extLst>
              <a:ext uri="{FF2B5EF4-FFF2-40B4-BE49-F238E27FC236}">
                <a16:creationId xmlns:a16="http://schemas.microsoft.com/office/drawing/2014/main" id="{0DE24B3D-B44A-4A5E-9BAA-A02D2501D0CF}"/>
              </a:ext>
            </a:extLst>
          </p:cNvPr>
          <p:cNvGraphicFramePr>
            <a:graphicFrameLocks/>
          </p:cNvGraphicFramePr>
          <p:nvPr/>
        </p:nvGraphicFramePr>
        <p:xfrm>
          <a:off x="583056" y="2216892"/>
          <a:ext cx="6070600" cy="33354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Gráfico 19">
            <a:extLst>
              <a:ext uri="{FF2B5EF4-FFF2-40B4-BE49-F238E27FC236}">
                <a16:creationId xmlns:a16="http://schemas.microsoft.com/office/drawing/2014/main" id="{D8ED6E99-9628-4526-8F96-202264F9C36B}"/>
              </a:ext>
            </a:extLst>
          </p:cNvPr>
          <p:cNvGraphicFramePr>
            <a:graphicFrameLocks/>
          </p:cNvGraphicFramePr>
          <p:nvPr/>
        </p:nvGraphicFramePr>
        <p:xfrm>
          <a:off x="6716052" y="2243175"/>
          <a:ext cx="5132779" cy="3282852"/>
        </p:xfrm>
        <a:graphic>
          <a:graphicData uri="http://schemas.openxmlformats.org/drawingml/2006/chart">
            <c:chart xmlns:c="http://schemas.openxmlformats.org/drawingml/2006/chart" xmlns:r="http://schemas.openxmlformats.org/officeDocument/2006/relationships" r:id="rId4"/>
          </a:graphicData>
        </a:graphic>
      </p:graphicFrame>
      <p:sp>
        <p:nvSpPr>
          <p:cNvPr id="15" name="Google Shape;107;p17">
            <a:extLst>
              <a:ext uri="{FF2B5EF4-FFF2-40B4-BE49-F238E27FC236}">
                <a16:creationId xmlns:a16="http://schemas.microsoft.com/office/drawing/2014/main" id="{93A7C8F9-753B-4BFE-B398-A1709AF8B2C4}"/>
              </a:ext>
            </a:extLst>
          </p:cNvPr>
          <p:cNvSpPr txBox="1"/>
          <p:nvPr/>
        </p:nvSpPr>
        <p:spPr>
          <a:xfrm>
            <a:off x="2571733" y="5764841"/>
            <a:ext cx="79894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La credibilidad es difícil de ganar y fácil de perder</a:t>
            </a:r>
          </a:p>
        </p:txBody>
      </p:sp>
      <p:grpSp>
        <p:nvGrpSpPr>
          <p:cNvPr id="13" name="Grupo 12"/>
          <p:cNvGrpSpPr/>
          <p:nvPr/>
        </p:nvGrpSpPr>
        <p:grpSpPr>
          <a:xfrm>
            <a:off x="0" y="240001"/>
            <a:ext cx="9001125" cy="1076325"/>
            <a:chOff x="1133618" y="4137746"/>
            <a:chExt cx="9001125" cy="1076325"/>
          </a:xfrm>
        </p:grpSpPr>
        <p:pic>
          <p:nvPicPr>
            <p:cNvPr id="14" name="Imagen 13"/>
            <p:cNvPicPr>
              <a:picLocks noChangeAspect="1"/>
            </p:cNvPicPr>
            <p:nvPr/>
          </p:nvPicPr>
          <p:blipFill>
            <a:blip r:embed="rId5"/>
            <a:stretch>
              <a:fillRect/>
            </a:stretch>
          </p:blipFill>
          <p:spPr>
            <a:xfrm>
              <a:off x="1133618" y="4137746"/>
              <a:ext cx="9001125" cy="1076325"/>
            </a:xfrm>
            <a:prstGeom prst="rect">
              <a:avLst/>
            </a:prstGeom>
          </p:spPr>
        </p:pic>
        <p:sp>
          <p:nvSpPr>
            <p:cNvPr id="16" name="Rectángulo 15"/>
            <p:cNvSpPr/>
            <p:nvPr/>
          </p:nvSpPr>
          <p:spPr>
            <a:xfrm>
              <a:off x="1133618" y="4392718"/>
              <a:ext cx="1860381" cy="523220"/>
            </a:xfrm>
            <a:prstGeom prst="rect">
              <a:avLst/>
            </a:prstGeom>
          </p:spPr>
          <p:txBody>
            <a:bodyPr wrap="none">
              <a:spAutoFit/>
            </a:bodyPr>
            <a:lstStyle/>
            <a:p>
              <a:pPr algn="ctr"/>
              <a:r>
                <a:rPr lang="es-ES" sz="2800" b="1" dirty="0" smtClean="0">
                  <a:solidFill>
                    <a:schemeClr val="bg1"/>
                  </a:solidFill>
                </a:rPr>
                <a:t>CONFIABLE</a:t>
              </a:r>
              <a:endParaRPr lang="es-ES" sz="2800" b="1" dirty="0">
                <a:solidFill>
                  <a:schemeClr val="bg1"/>
                </a:solidFill>
              </a:endParaRPr>
            </a:p>
          </p:txBody>
        </p:sp>
      </p:grpSp>
    </p:spTree>
    <p:extLst>
      <p:ext uri="{BB962C8B-B14F-4D97-AF65-F5344CB8AC3E}">
        <p14:creationId xmlns:p14="http://schemas.microsoft.com/office/powerpoint/2010/main" val="3058969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1" name="Google Shape;108;p17">
            <a:extLst>
              <a:ext uri="{FF2B5EF4-FFF2-40B4-BE49-F238E27FC236}">
                <a16:creationId xmlns:a16="http://schemas.microsoft.com/office/drawing/2014/main" id="{92F98B59-68DD-4EA8-9168-57544A1FA9C4}"/>
              </a:ext>
            </a:extLst>
          </p:cNvPr>
          <p:cNvSpPr txBox="1"/>
          <p:nvPr/>
        </p:nvSpPr>
        <p:spPr>
          <a:xfrm>
            <a:off x="344416" y="1170912"/>
            <a:ext cx="717917" cy="862901"/>
          </a:xfrm>
          <a:prstGeom prst="rect">
            <a:avLst/>
          </a:prstGeom>
          <a:noFill/>
          <a:ln>
            <a:noFill/>
          </a:ln>
        </p:spPr>
        <p:txBody>
          <a:bodyPr spcFirstLastPara="1" wrap="square" lIns="121900" tIns="121900" rIns="121900" bIns="121900" anchor="t" anchorCtr="0">
            <a:noAutofit/>
          </a:bodyPr>
          <a:lstStyle/>
          <a:p>
            <a:endParaRPr sz="4267" dirty="0">
              <a:solidFill>
                <a:srgbClr val="5BAAB3"/>
              </a:solidFill>
              <a:latin typeface="Open Sans Light"/>
              <a:ea typeface="Open Sans Light"/>
              <a:cs typeface="Open Sans Light"/>
              <a:sym typeface="Open Sans Light"/>
            </a:endParaRPr>
          </a:p>
        </p:txBody>
      </p:sp>
      <p:sp>
        <p:nvSpPr>
          <p:cNvPr id="15" name="Google Shape;107;p17">
            <a:extLst>
              <a:ext uri="{FF2B5EF4-FFF2-40B4-BE49-F238E27FC236}">
                <a16:creationId xmlns:a16="http://schemas.microsoft.com/office/drawing/2014/main" id="{93A7C8F9-753B-4BFE-B398-A1709AF8B2C4}"/>
              </a:ext>
            </a:extLst>
          </p:cNvPr>
          <p:cNvSpPr txBox="1"/>
          <p:nvPr/>
        </p:nvSpPr>
        <p:spPr>
          <a:xfrm>
            <a:off x="2571733" y="5764841"/>
            <a:ext cx="79894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La credibilidad es difícil de ganar y fácil de perder</a:t>
            </a:r>
          </a:p>
        </p:txBody>
      </p:sp>
      <p:pic>
        <p:nvPicPr>
          <p:cNvPr id="2" name="Imagen 1">
            <a:extLst>
              <a:ext uri="{FF2B5EF4-FFF2-40B4-BE49-F238E27FC236}">
                <a16:creationId xmlns:a16="http://schemas.microsoft.com/office/drawing/2014/main" id="{50CB677E-73E8-444C-9BBD-7890B65BE885}"/>
              </a:ext>
            </a:extLst>
          </p:cNvPr>
          <p:cNvPicPr>
            <a:picLocks noChangeAspect="1"/>
          </p:cNvPicPr>
          <p:nvPr/>
        </p:nvPicPr>
        <p:blipFill>
          <a:blip r:embed="rId3"/>
          <a:stretch>
            <a:fillRect/>
          </a:stretch>
        </p:blipFill>
        <p:spPr>
          <a:xfrm>
            <a:off x="1062334" y="2148200"/>
            <a:ext cx="9283700" cy="3312227"/>
          </a:xfrm>
          <a:prstGeom prst="rect">
            <a:avLst/>
          </a:prstGeom>
        </p:spPr>
      </p:pic>
      <p:pic>
        <p:nvPicPr>
          <p:cNvPr id="13" name="Imagen 12"/>
          <p:cNvPicPr>
            <a:picLocks noChangeAspect="1"/>
          </p:cNvPicPr>
          <p:nvPr/>
        </p:nvPicPr>
        <p:blipFill>
          <a:blip r:embed="rId4"/>
          <a:stretch>
            <a:fillRect/>
          </a:stretch>
        </p:blipFill>
        <p:spPr>
          <a:xfrm>
            <a:off x="0" y="240001"/>
            <a:ext cx="9001125" cy="1076325"/>
          </a:xfrm>
          <a:prstGeom prst="rect">
            <a:avLst/>
          </a:prstGeom>
        </p:spPr>
      </p:pic>
      <p:sp>
        <p:nvSpPr>
          <p:cNvPr id="16" name="Rectángulo 15"/>
          <p:cNvSpPr/>
          <p:nvPr/>
        </p:nvSpPr>
        <p:spPr>
          <a:xfrm>
            <a:off x="0" y="494973"/>
            <a:ext cx="1860381" cy="523220"/>
          </a:xfrm>
          <a:prstGeom prst="rect">
            <a:avLst/>
          </a:prstGeom>
        </p:spPr>
        <p:txBody>
          <a:bodyPr wrap="none">
            <a:spAutoFit/>
          </a:bodyPr>
          <a:lstStyle/>
          <a:p>
            <a:pPr algn="ctr"/>
            <a:r>
              <a:rPr lang="es-ES" sz="2800" b="1" dirty="0" smtClean="0">
                <a:solidFill>
                  <a:schemeClr val="bg1"/>
                </a:solidFill>
              </a:rPr>
              <a:t>CONFIABLE</a:t>
            </a:r>
            <a:endParaRPr lang="es-ES" sz="2800" b="1" dirty="0">
              <a:solidFill>
                <a:schemeClr val="bg1"/>
              </a:solidFill>
            </a:endParaRPr>
          </a:p>
        </p:txBody>
      </p:sp>
    </p:spTree>
    <p:extLst>
      <p:ext uri="{BB962C8B-B14F-4D97-AF65-F5344CB8AC3E}">
        <p14:creationId xmlns:p14="http://schemas.microsoft.com/office/powerpoint/2010/main" val="4020865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5" name="Google Shape;107;p17">
            <a:extLst>
              <a:ext uri="{FF2B5EF4-FFF2-40B4-BE49-F238E27FC236}">
                <a16:creationId xmlns:a16="http://schemas.microsoft.com/office/drawing/2014/main" id="{93A7C8F9-753B-4BFE-B398-A1709AF8B2C4}"/>
              </a:ext>
            </a:extLst>
          </p:cNvPr>
          <p:cNvSpPr txBox="1"/>
          <p:nvPr/>
        </p:nvSpPr>
        <p:spPr>
          <a:xfrm>
            <a:off x="2571733" y="5764841"/>
            <a:ext cx="79894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La credibilidad es difícil de ganar y fácil de perder</a:t>
            </a:r>
          </a:p>
        </p:txBody>
      </p:sp>
      <p:pic>
        <p:nvPicPr>
          <p:cNvPr id="4" name="Imagen 3">
            <a:extLst>
              <a:ext uri="{FF2B5EF4-FFF2-40B4-BE49-F238E27FC236}">
                <a16:creationId xmlns:a16="http://schemas.microsoft.com/office/drawing/2014/main" id="{1BDD9A88-4FFC-40F1-A6CA-6BD8AED989DB}"/>
              </a:ext>
            </a:extLst>
          </p:cNvPr>
          <p:cNvPicPr>
            <a:picLocks noChangeAspect="1"/>
          </p:cNvPicPr>
          <p:nvPr/>
        </p:nvPicPr>
        <p:blipFill>
          <a:blip r:embed="rId3"/>
          <a:stretch>
            <a:fillRect/>
          </a:stretch>
        </p:blipFill>
        <p:spPr>
          <a:xfrm>
            <a:off x="1062333" y="1849600"/>
            <a:ext cx="10444875" cy="3591421"/>
          </a:xfrm>
          <a:prstGeom prst="rect">
            <a:avLst/>
          </a:prstGeom>
        </p:spPr>
      </p:pic>
      <p:pic>
        <p:nvPicPr>
          <p:cNvPr id="13" name="Imagen 12"/>
          <p:cNvPicPr>
            <a:picLocks noChangeAspect="1"/>
          </p:cNvPicPr>
          <p:nvPr/>
        </p:nvPicPr>
        <p:blipFill>
          <a:blip r:embed="rId4"/>
          <a:stretch>
            <a:fillRect/>
          </a:stretch>
        </p:blipFill>
        <p:spPr>
          <a:xfrm>
            <a:off x="0" y="240001"/>
            <a:ext cx="9001125" cy="1076325"/>
          </a:xfrm>
          <a:prstGeom prst="rect">
            <a:avLst/>
          </a:prstGeom>
        </p:spPr>
      </p:pic>
      <p:sp>
        <p:nvSpPr>
          <p:cNvPr id="16" name="Rectángulo 15"/>
          <p:cNvSpPr/>
          <p:nvPr/>
        </p:nvSpPr>
        <p:spPr>
          <a:xfrm>
            <a:off x="0" y="494973"/>
            <a:ext cx="1860381" cy="523220"/>
          </a:xfrm>
          <a:prstGeom prst="rect">
            <a:avLst/>
          </a:prstGeom>
        </p:spPr>
        <p:txBody>
          <a:bodyPr wrap="none">
            <a:spAutoFit/>
          </a:bodyPr>
          <a:lstStyle/>
          <a:p>
            <a:pPr algn="ctr"/>
            <a:r>
              <a:rPr lang="es-ES" sz="2800" b="1" dirty="0" smtClean="0">
                <a:solidFill>
                  <a:schemeClr val="bg1"/>
                </a:solidFill>
              </a:rPr>
              <a:t>CONFIABLE</a:t>
            </a:r>
            <a:endParaRPr lang="es-ES" sz="2800" b="1" dirty="0">
              <a:solidFill>
                <a:schemeClr val="bg1"/>
              </a:solidFill>
            </a:endParaRPr>
          </a:p>
        </p:txBody>
      </p:sp>
    </p:spTree>
    <p:extLst>
      <p:ext uri="{BB962C8B-B14F-4D97-AF65-F5344CB8AC3E}">
        <p14:creationId xmlns:p14="http://schemas.microsoft.com/office/powerpoint/2010/main" val="2542918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5" name="Google Shape;107;p17">
            <a:extLst>
              <a:ext uri="{FF2B5EF4-FFF2-40B4-BE49-F238E27FC236}">
                <a16:creationId xmlns:a16="http://schemas.microsoft.com/office/drawing/2014/main" id="{93A7C8F9-753B-4BFE-B398-A1709AF8B2C4}"/>
              </a:ext>
            </a:extLst>
          </p:cNvPr>
          <p:cNvSpPr txBox="1"/>
          <p:nvPr/>
        </p:nvSpPr>
        <p:spPr>
          <a:xfrm>
            <a:off x="2571733" y="5764841"/>
            <a:ext cx="79894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La credibilidad es difícil de ganar y fácil de perder</a:t>
            </a:r>
          </a:p>
        </p:txBody>
      </p:sp>
      <p:pic>
        <p:nvPicPr>
          <p:cNvPr id="2" name="Imagen 1">
            <a:extLst>
              <a:ext uri="{FF2B5EF4-FFF2-40B4-BE49-F238E27FC236}">
                <a16:creationId xmlns:a16="http://schemas.microsoft.com/office/drawing/2014/main" id="{C4D40543-F9D3-45AC-ACC0-3ED79E4062B1}"/>
              </a:ext>
            </a:extLst>
          </p:cNvPr>
          <p:cNvPicPr>
            <a:picLocks noChangeAspect="1"/>
          </p:cNvPicPr>
          <p:nvPr/>
        </p:nvPicPr>
        <p:blipFill>
          <a:blip r:embed="rId3"/>
          <a:stretch>
            <a:fillRect/>
          </a:stretch>
        </p:blipFill>
        <p:spPr>
          <a:xfrm>
            <a:off x="530486" y="2344557"/>
            <a:ext cx="5396205" cy="2966027"/>
          </a:xfrm>
          <a:prstGeom prst="rect">
            <a:avLst/>
          </a:prstGeom>
        </p:spPr>
      </p:pic>
      <p:pic>
        <p:nvPicPr>
          <p:cNvPr id="3" name="Imagen 2">
            <a:extLst>
              <a:ext uri="{FF2B5EF4-FFF2-40B4-BE49-F238E27FC236}">
                <a16:creationId xmlns:a16="http://schemas.microsoft.com/office/drawing/2014/main" id="{7BA90881-1AB3-4D2A-8F46-E9E36F19D7F3}"/>
              </a:ext>
            </a:extLst>
          </p:cNvPr>
          <p:cNvPicPr>
            <a:picLocks noChangeAspect="1"/>
          </p:cNvPicPr>
          <p:nvPr/>
        </p:nvPicPr>
        <p:blipFill>
          <a:blip r:embed="rId4"/>
          <a:stretch>
            <a:fillRect/>
          </a:stretch>
        </p:blipFill>
        <p:spPr>
          <a:xfrm>
            <a:off x="5926691" y="2378218"/>
            <a:ext cx="5975351" cy="2866157"/>
          </a:xfrm>
          <a:prstGeom prst="rect">
            <a:avLst/>
          </a:prstGeom>
        </p:spPr>
      </p:pic>
      <p:pic>
        <p:nvPicPr>
          <p:cNvPr id="14" name="Imagen 13"/>
          <p:cNvPicPr>
            <a:picLocks noChangeAspect="1"/>
          </p:cNvPicPr>
          <p:nvPr/>
        </p:nvPicPr>
        <p:blipFill>
          <a:blip r:embed="rId5"/>
          <a:stretch>
            <a:fillRect/>
          </a:stretch>
        </p:blipFill>
        <p:spPr>
          <a:xfrm>
            <a:off x="0" y="240001"/>
            <a:ext cx="9001125" cy="1076325"/>
          </a:xfrm>
          <a:prstGeom prst="rect">
            <a:avLst/>
          </a:prstGeom>
        </p:spPr>
      </p:pic>
      <p:sp>
        <p:nvSpPr>
          <p:cNvPr id="17" name="Rectángulo 16"/>
          <p:cNvSpPr/>
          <p:nvPr/>
        </p:nvSpPr>
        <p:spPr>
          <a:xfrm>
            <a:off x="0" y="494973"/>
            <a:ext cx="1860381" cy="523220"/>
          </a:xfrm>
          <a:prstGeom prst="rect">
            <a:avLst/>
          </a:prstGeom>
        </p:spPr>
        <p:txBody>
          <a:bodyPr wrap="none">
            <a:spAutoFit/>
          </a:bodyPr>
          <a:lstStyle/>
          <a:p>
            <a:pPr algn="ctr"/>
            <a:r>
              <a:rPr lang="es-ES" sz="2800" b="1" dirty="0" smtClean="0">
                <a:solidFill>
                  <a:schemeClr val="bg1"/>
                </a:solidFill>
              </a:rPr>
              <a:t>CONFIABLE</a:t>
            </a:r>
            <a:endParaRPr lang="es-ES" sz="2800" b="1" dirty="0">
              <a:solidFill>
                <a:schemeClr val="bg1"/>
              </a:solidFill>
            </a:endParaRPr>
          </a:p>
        </p:txBody>
      </p:sp>
    </p:spTree>
    <p:extLst>
      <p:ext uri="{BB962C8B-B14F-4D97-AF65-F5344CB8AC3E}">
        <p14:creationId xmlns:p14="http://schemas.microsoft.com/office/powerpoint/2010/main" val="1469254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5" name="Google Shape;107;p17">
            <a:extLst>
              <a:ext uri="{FF2B5EF4-FFF2-40B4-BE49-F238E27FC236}">
                <a16:creationId xmlns:a16="http://schemas.microsoft.com/office/drawing/2014/main" id="{93A7C8F9-753B-4BFE-B398-A1709AF8B2C4}"/>
              </a:ext>
            </a:extLst>
          </p:cNvPr>
          <p:cNvSpPr txBox="1"/>
          <p:nvPr/>
        </p:nvSpPr>
        <p:spPr>
          <a:xfrm>
            <a:off x="2571733" y="5764841"/>
            <a:ext cx="7989433" cy="727828"/>
          </a:xfrm>
          <a:prstGeom prst="rect">
            <a:avLst/>
          </a:prstGeom>
          <a:noFill/>
          <a:ln>
            <a:noFill/>
          </a:ln>
        </p:spPr>
        <p:txBody>
          <a:bodyPr spcFirstLastPara="1" wrap="square" lIns="121900" tIns="121900" rIns="121900" bIns="121900" anchor="t" anchorCtr="0">
            <a:noAutofit/>
          </a:bodyPr>
          <a:lstStyle/>
          <a:p>
            <a:pPr lvl="0">
              <a:lnSpc>
                <a:spcPct val="115000"/>
              </a:lnSpc>
            </a:pPr>
            <a:r>
              <a:rPr lang="es-ES" sz="2400" dirty="0">
                <a:solidFill>
                  <a:srgbClr val="333333"/>
                </a:solidFill>
                <a:latin typeface="Open Sans Light"/>
                <a:ea typeface="Open Sans Light"/>
                <a:cs typeface="Open Sans Light"/>
                <a:sym typeface="Open Sans Light"/>
              </a:rPr>
              <a:t>La credibilidad es difícil de ganar y fácil de perder</a:t>
            </a:r>
          </a:p>
        </p:txBody>
      </p:sp>
      <p:pic>
        <p:nvPicPr>
          <p:cNvPr id="4" name="Imagen 3">
            <a:extLst>
              <a:ext uri="{FF2B5EF4-FFF2-40B4-BE49-F238E27FC236}">
                <a16:creationId xmlns:a16="http://schemas.microsoft.com/office/drawing/2014/main" id="{0B759251-A795-49DD-AD95-28B99529D063}"/>
              </a:ext>
            </a:extLst>
          </p:cNvPr>
          <p:cNvPicPr>
            <a:picLocks noChangeAspect="1"/>
          </p:cNvPicPr>
          <p:nvPr/>
        </p:nvPicPr>
        <p:blipFill>
          <a:blip r:embed="rId3"/>
          <a:stretch>
            <a:fillRect/>
          </a:stretch>
        </p:blipFill>
        <p:spPr>
          <a:xfrm>
            <a:off x="553825" y="2299000"/>
            <a:ext cx="5370273" cy="2866157"/>
          </a:xfrm>
          <a:prstGeom prst="rect">
            <a:avLst/>
          </a:prstGeom>
        </p:spPr>
      </p:pic>
      <p:pic>
        <p:nvPicPr>
          <p:cNvPr id="5" name="Imagen 4">
            <a:extLst>
              <a:ext uri="{FF2B5EF4-FFF2-40B4-BE49-F238E27FC236}">
                <a16:creationId xmlns:a16="http://schemas.microsoft.com/office/drawing/2014/main" id="{177F83C4-7560-48D9-9E20-2A41BFBB0F34}"/>
              </a:ext>
            </a:extLst>
          </p:cNvPr>
          <p:cNvPicPr>
            <a:picLocks noChangeAspect="1"/>
          </p:cNvPicPr>
          <p:nvPr/>
        </p:nvPicPr>
        <p:blipFill>
          <a:blip r:embed="rId4"/>
          <a:stretch>
            <a:fillRect/>
          </a:stretch>
        </p:blipFill>
        <p:spPr>
          <a:xfrm>
            <a:off x="6249882" y="2315019"/>
            <a:ext cx="5363188" cy="2866157"/>
          </a:xfrm>
          <a:prstGeom prst="rect">
            <a:avLst/>
          </a:prstGeom>
        </p:spPr>
      </p:pic>
      <p:grpSp>
        <p:nvGrpSpPr>
          <p:cNvPr id="17" name="Grupo 16"/>
          <p:cNvGrpSpPr/>
          <p:nvPr/>
        </p:nvGrpSpPr>
        <p:grpSpPr>
          <a:xfrm>
            <a:off x="0" y="240001"/>
            <a:ext cx="9001125" cy="1076325"/>
            <a:chOff x="1133618" y="4137746"/>
            <a:chExt cx="9001125" cy="1076325"/>
          </a:xfrm>
        </p:grpSpPr>
        <p:pic>
          <p:nvPicPr>
            <p:cNvPr id="18" name="Imagen 17"/>
            <p:cNvPicPr>
              <a:picLocks noChangeAspect="1"/>
            </p:cNvPicPr>
            <p:nvPr/>
          </p:nvPicPr>
          <p:blipFill>
            <a:blip r:embed="rId5"/>
            <a:stretch>
              <a:fillRect/>
            </a:stretch>
          </p:blipFill>
          <p:spPr>
            <a:xfrm>
              <a:off x="1133618" y="4137746"/>
              <a:ext cx="9001125" cy="1076325"/>
            </a:xfrm>
            <a:prstGeom prst="rect">
              <a:avLst/>
            </a:prstGeom>
          </p:spPr>
        </p:pic>
        <p:sp>
          <p:nvSpPr>
            <p:cNvPr id="19" name="Rectángulo 18"/>
            <p:cNvSpPr/>
            <p:nvPr/>
          </p:nvSpPr>
          <p:spPr>
            <a:xfrm>
              <a:off x="1184889" y="4414298"/>
              <a:ext cx="1860381" cy="523220"/>
            </a:xfrm>
            <a:prstGeom prst="rect">
              <a:avLst/>
            </a:prstGeom>
          </p:spPr>
          <p:txBody>
            <a:bodyPr wrap="none">
              <a:spAutoFit/>
            </a:bodyPr>
            <a:lstStyle/>
            <a:p>
              <a:pPr algn="ctr"/>
              <a:r>
                <a:rPr lang="es-ES" sz="2800" b="1" dirty="0" smtClean="0">
                  <a:solidFill>
                    <a:schemeClr val="bg1"/>
                  </a:solidFill>
                </a:rPr>
                <a:t>CONFIABLE</a:t>
              </a:r>
              <a:endParaRPr lang="es-ES" sz="2800" b="1" dirty="0">
                <a:solidFill>
                  <a:schemeClr val="bg1"/>
                </a:solidFill>
              </a:endParaRPr>
            </a:p>
          </p:txBody>
        </p:sp>
      </p:grpSp>
    </p:spTree>
    <p:extLst>
      <p:ext uri="{BB962C8B-B14F-4D97-AF65-F5344CB8AC3E}">
        <p14:creationId xmlns:p14="http://schemas.microsoft.com/office/powerpoint/2010/main" val="66033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pic>
        <p:nvPicPr>
          <p:cNvPr id="3" name="Imagen 2">
            <a:extLst>
              <a:ext uri="{FF2B5EF4-FFF2-40B4-BE49-F238E27FC236}">
                <a16:creationId xmlns:a16="http://schemas.microsoft.com/office/drawing/2014/main" id="{4B614D89-D4BC-4DB2-91F9-C7AC454AF968}"/>
              </a:ext>
            </a:extLst>
          </p:cNvPr>
          <p:cNvPicPr>
            <a:picLocks noChangeAspect="1"/>
          </p:cNvPicPr>
          <p:nvPr/>
        </p:nvPicPr>
        <p:blipFill>
          <a:blip r:embed="rId3"/>
          <a:stretch>
            <a:fillRect/>
          </a:stretch>
        </p:blipFill>
        <p:spPr>
          <a:xfrm>
            <a:off x="541518" y="2444242"/>
            <a:ext cx="4921732" cy="3242847"/>
          </a:xfrm>
          <a:prstGeom prst="rect">
            <a:avLst/>
          </a:prstGeom>
        </p:spPr>
      </p:pic>
      <p:sp>
        <p:nvSpPr>
          <p:cNvPr id="17" name="Google Shape;96;p16">
            <a:extLst>
              <a:ext uri="{FF2B5EF4-FFF2-40B4-BE49-F238E27FC236}">
                <a16:creationId xmlns:a16="http://schemas.microsoft.com/office/drawing/2014/main" id="{ABD5AB0A-92CD-44FC-B4B6-A2E5BDA0D68F}"/>
              </a:ext>
            </a:extLst>
          </p:cNvPr>
          <p:cNvSpPr txBox="1"/>
          <p:nvPr/>
        </p:nvSpPr>
        <p:spPr>
          <a:xfrm>
            <a:off x="6096000" y="2853572"/>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ES" sz="2133" dirty="0">
                <a:solidFill>
                  <a:srgbClr val="333333"/>
                </a:solidFill>
                <a:ea typeface="Open Sans Light" panose="020B0604020202020204" charset="0"/>
                <a:cs typeface="Open Sans Light" panose="020B0604020202020204" charset="0"/>
                <a:sym typeface="Open Sans Light"/>
              </a:rPr>
              <a:t>Conocer a tu audiencia</a:t>
            </a:r>
          </a:p>
          <a:p>
            <a:pPr>
              <a:lnSpc>
                <a:spcPct val="115000"/>
              </a:lnSpc>
            </a:pPr>
            <a:endParaRPr lang="es-ES" sz="2133" dirty="0">
              <a:solidFill>
                <a:srgbClr val="333333"/>
              </a:solidFill>
              <a:ea typeface="Open Sans Light" panose="020B0604020202020204" charset="0"/>
              <a:cs typeface="Open Sans Light" panose="020B0604020202020204" charset="0"/>
              <a:sym typeface="Open Sans Light"/>
            </a:endParaRPr>
          </a:p>
          <a:p>
            <a:pPr>
              <a:lnSpc>
                <a:spcPct val="115000"/>
              </a:lnSpc>
            </a:pPr>
            <a:endParaRPr lang="es-ES" sz="2133" dirty="0">
              <a:solidFill>
                <a:srgbClr val="333333"/>
              </a:solidFill>
              <a:ea typeface="Open Sans Light" panose="020B0604020202020204" charset="0"/>
              <a:cs typeface="Open Sans Light" panose="020B0604020202020204" charset="0"/>
              <a:sym typeface="Open Sans Light"/>
            </a:endParaRPr>
          </a:p>
          <a:p>
            <a:pPr>
              <a:lnSpc>
                <a:spcPct val="115000"/>
              </a:lnSpc>
            </a:pPr>
            <a:r>
              <a:rPr lang="es-ES" sz="2133" dirty="0">
                <a:solidFill>
                  <a:srgbClr val="333333"/>
                </a:solidFill>
                <a:ea typeface="Open Sans Light" panose="020B0604020202020204" charset="0"/>
                <a:cs typeface="Open Sans Light" panose="020B0604020202020204" charset="0"/>
                <a:sym typeface="Open Sans Light"/>
              </a:rPr>
              <a:t>Entender el propósito de la visualización</a:t>
            </a:r>
            <a:endParaRPr sz="1600" dirty="0">
              <a:solidFill>
                <a:srgbClr val="333333"/>
              </a:solidFill>
              <a:ea typeface="Open Sans Light" panose="020B0604020202020204" charset="0"/>
              <a:cs typeface="Open Sans Light" panose="020B0604020202020204" charset="0"/>
              <a:sym typeface="Open Sans Light"/>
            </a:endParaRPr>
          </a:p>
        </p:txBody>
      </p:sp>
      <p:grpSp>
        <p:nvGrpSpPr>
          <p:cNvPr id="12" name="Grupo 11"/>
          <p:cNvGrpSpPr/>
          <p:nvPr/>
        </p:nvGrpSpPr>
        <p:grpSpPr>
          <a:xfrm>
            <a:off x="0" y="240001"/>
            <a:ext cx="9001125" cy="1076325"/>
            <a:chOff x="1133618" y="4137746"/>
            <a:chExt cx="9001125" cy="1076325"/>
          </a:xfrm>
        </p:grpSpPr>
        <p:pic>
          <p:nvPicPr>
            <p:cNvPr id="13" name="Imagen 12"/>
            <p:cNvPicPr>
              <a:picLocks noChangeAspect="1"/>
            </p:cNvPicPr>
            <p:nvPr/>
          </p:nvPicPr>
          <p:blipFill>
            <a:blip r:embed="rId4"/>
            <a:stretch>
              <a:fillRect/>
            </a:stretch>
          </p:blipFill>
          <p:spPr>
            <a:xfrm>
              <a:off x="1133618" y="4137746"/>
              <a:ext cx="9001125" cy="1076325"/>
            </a:xfrm>
            <a:prstGeom prst="rect">
              <a:avLst/>
            </a:prstGeom>
          </p:spPr>
        </p:pic>
        <p:sp>
          <p:nvSpPr>
            <p:cNvPr id="14" name="Rectángulo 13"/>
            <p:cNvSpPr/>
            <p:nvPr/>
          </p:nvSpPr>
          <p:spPr>
            <a:xfrm>
              <a:off x="1133618" y="4414298"/>
              <a:ext cx="1746247" cy="523220"/>
            </a:xfrm>
            <a:prstGeom prst="rect">
              <a:avLst/>
            </a:prstGeom>
          </p:spPr>
          <p:txBody>
            <a:bodyPr wrap="none">
              <a:spAutoFit/>
            </a:bodyPr>
            <a:lstStyle/>
            <a:p>
              <a:pPr algn="ctr"/>
              <a:r>
                <a:rPr lang="es-ES" sz="2800" b="1" dirty="0" smtClean="0">
                  <a:solidFill>
                    <a:schemeClr val="bg1"/>
                  </a:solidFill>
                </a:rPr>
                <a:t>ACCESIBLE</a:t>
              </a:r>
              <a:endParaRPr lang="es-ES" sz="2800" b="1" dirty="0">
                <a:solidFill>
                  <a:schemeClr val="bg1"/>
                </a:solidFill>
              </a:endParaRPr>
            </a:p>
          </p:txBody>
        </p:sp>
      </p:grpSp>
    </p:spTree>
    <p:extLst>
      <p:ext uri="{BB962C8B-B14F-4D97-AF65-F5344CB8AC3E}">
        <p14:creationId xmlns:p14="http://schemas.microsoft.com/office/powerpoint/2010/main" val="2392357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7" name="Google Shape;96;p16">
            <a:extLst>
              <a:ext uri="{FF2B5EF4-FFF2-40B4-BE49-F238E27FC236}">
                <a16:creationId xmlns:a16="http://schemas.microsoft.com/office/drawing/2014/main" id="{ABD5AB0A-92CD-44FC-B4B6-A2E5BDA0D68F}"/>
              </a:ext>
            </a:extLst>
          </p:cNvPr>
          <p:cNvSpPr txBox="1"/>
          <p:nvPr/>
        </p:nvSpPr>
        <p:spPr>
          <a:xfrm>
            <a:off x="6096000" y="2853572"/>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ES" sz="2133" dirty="0">
                <a:solidFill>
                  <a:srgbClr val="333333"/>
                </a:solidFill>
                <a:ea typeface="Open Sans Light"/>
                <a:cs typeface="Open Sans Light"/>
                <a:sym typeface="Open Sans Light"/>
              </a:rPr>
              <a:t>Centrado en lo relevante</a:t>
            </a:r>
          </a:p>
          <a:p>
            <a:pPr>
              <a:lnSpc>
                <a:spcPct val="115000"/>
              </a:lnSpc>
            </a:pPr>
            <a:endParaRPr lang="es-ES" sz="2133" dirty="0">
              <a:solidFill>
                <a:srgbClr val="333333"/>
              </a:solidFill>
              <a:ea typeface="Open Sans Light"/>
              <a:cs typeface="Open Sans Light"/>
              <a:sym typeface="Open Sans Light"/>
            </a:endParaRPr>
          </a:p>
          <a:p>
            <a:pPr>
              <a:lnSpc>
                <a:spcPct val="115000"/>
              </a:lnSpc>
            </a:pPr>
            <a:r>
              <a:rPr lang="es-ES" sz="2133" dirty="0">
                <a:solidFill>
                  <a:srgbClr val="333333"/>
                </a:solidFill>
                <a:ea typeface="Open Sans Light"/>
                <a:cs typeface="Open Sans Light"/>
                <a:sym typeface="Open Sans Light"/>
              </a:rPr>
              <a:t>Tenga un estilo propio</a:t>
            </a:r>
          </a:p>
          <a:p>
            <a:pPr>
              <a:lnSpc>
                <a:spcPct val="115000"/>
              </a:lnSpc>
            </a:pPr>
            <a:endParaRPr lang="es-ES" sz="2133" dirty="0">
              <a:solidFill>
                <a:srgbClr val="333333"/>
              </a:solidFill>
              <a:ea typeface="Open Sans Light"/>
              <a:cs typeface="Open Sans Light"/>
              <a:sym typeface="Open Sans Light"/>
            </a:endParaRPr>
          </a:p>
          <a:p>
            <a:pPr>
              <a:lnSpc>
                <a:spcPct val="115000"/>
              </a:lnSpc>
            </a:pPr>
            <a:r>
              <a:rPr lang="es-ES" sz="2133" dirty="0">
                <a:solidFill>
                  <a:srgbClr val="333333"/>
                </a:solidFill>
                <a:ea typeface="Open Sans Light"/>
                <a:cs typeface="Open Sans Light"/>
                <a:sym typeface="Open Sans Light"/>
              </a:rPr>
              <a:t>Se tiene en cuenta si las decoraciones son apropiadas</a:t>
            </a:r>
            <a:endParaRPr sz="1600" dirty="0">
              <a:solidFill>
                <a:srgbClr val="333333"/>
              </a:solidFill>
              <a:ea typeface="Open Sans Light"/>
              <a:cs typeface="Open Sans Light"/>
              <a:sym typeface="Open Sans Light"/>
            </a:endParaRPr>
          </a:p>
        </p:txBody>
      </p:sp>
      <p:pic>
        <p:nvPicPr>
          <p:cNvPr id="1026"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00" y="2000993"/>
            <a:ext cx="3233421" cy="2004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stack.imgur.com/Gl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99" y="4307840"/>
            <a:ext cx="3141087" cy="19474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o 12"/>
          <p:cNvGrpSpPr/>
          <p:nvPr/>
        </p:nvGrpSpPr>
        <p:grpSpPr>
          <a:xfrm>
            <a:off x="0" y="240001"/>
            <a:ext cx="9001125" cy="1076325"/>
            <a:chOff x="1133618" y="4137746"/>
            <a:chExt cx="9001125" cy="1076325"/>
          </a:xfrm>
        </p:grpSpPr>
        <p:pic>
          <p:nvPicPr>
            <p:cNvPr id="14" name="Imagen 13"/>
            <p:cNvPicPr>
              <a:picLocks noChangeAspect="1"/>
            </p:cNvPicPr>
            <p:nvPr/>
          </p:nvPicPr>
          <p:blipFill>
            <a:blip r:embed="rId5"/>
            <a:stretch>
              <a:fillRect/>
            </a:stretch>
          </p:blipFill>
          <p:spPr>
            <a:xfrm>
              <a:off x="1133618" y="4137746"/>
              <a:ext cx="9001125" cy="1076325"/>
            </a:xfrm>
            <a:prstGeom prst="rect">
              <a:avLst/>
            </a:prstGeom>
          </p:spPr>
        </p:pic>
        <p:sp>
          <p:nvSpPr>
            <p:cNvPr id="15" name="Rectángulo 14"/>
            <p:cNvSpPr/>
            <p:nvPr/>
          </p:nvSpPr>
          <p:spPr>
            <a:xfrm>
              <a:off x="1152417" y="4414298"/>
              <a:ext cx="1718291" cy="523220"/>
            </a:xfrm>
            <a:prstGeom prst="rect">
              <a:avLst/>
            </a:prstGeom>
          </p:spPr>
          <p:txBody>
            <a:bodyPr wrap="none">
              <a:spAutoFit/>
            </a:bodyPr>
            <a:lstStyle/>
            <a:p>
              <a:pPr algn="ctr"/>
              <a:r>
                <a:rPr lang="es-ES" sz="2800" b="1" dirty="0" smtClean="0">
                  <a:solidFill>
                    <a:schemeClr val="bg1"/>
                  </a:solidFill>
                </a:rPr>
                <a:t>ELEGANTE</a:t>
              </a:r>
              <a:endParaRPr lang="es-ES" sz="2800" b="1" dirty="0">
                <a:solidFill>
                  <a:schemeClr val="bg1"/>
                </a:solidFill>
              </a:endParaRPr>
            </a:p>
          </p:txBody>
        </p:sp>
      </p:grpSp>
    </p:spTree>
    <p:extLst>
      <p:ext uri="{BB962C8B-B14F-4D97-AF65-F5344CB8AC3E}">
        <p14:creationId xmlns:p14="http://schemas.microsoft.com/office/powerpoint/2010/main" val="287927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90916" y="1207755"/>
            <a:ext cx="7100800" cy="956400"/>
          </a:xfrm>
          <a:prstGeom prst="rect">
            <a:avLst/>
          </a:prstGeom>
          <a:noFill/>
          <a:ln>
            <a:noFill/>
          </a:ln>
        </p:spPr>
        <p:txBody>
          <a:bodyPr spcFirstLastPara="1" wrap="square" lIns="121900" tIns="121900" rIns="121900" bIns="121900" anchor="t" anchorCtr="0">
            <a:noAutofit/>
          </a:bodyPr>
          <a:lstStyle/>
          <a:p>
            <a:endParaRPr lang="es-ES" sz="2400" dirty="0"/>
          </a:p>
          <a:p>
            <a:pPr lvl="1" fontAlgn="base"/>
            <a:r>
              <a:rPr lang="es-ES" sz="2400" dirty="0">
                <a:solidFill>
                  <a:schemeClr val="bg2">
                    <a:lumMod val="25000"/>
                  </a:schemeClr>
                </a:solidFill>
                <a:ea typeface="Open Sans Light" panose="020B0604020202020204" charset="0"/>
                <a:cs typeface="Open Sans Light" panose="020B0604020202020204" charset="0"/>
              </a:rPr>
              <a:t>Partimos de un conjunto de datos en el que no estamos seguros qué ocurre.</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Tenemos un conjunto de variables que nos ayudan a que nuestro modelo aprenda a explicar la variable objetivo.</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Saber qué variables tenemos que comunicar y qué variables están asociadas.</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De qué tipo son: temporales, jerárquicas, continuas.</a:t>
            </a:r>
          </a:p>
          <a:p>
            <a:pPr lvl="1" fontAlgn="base"/>
            <a:endParaRPr lang="es-ES" sz="2400" dirty="0">
              <a:solidFill>
                <a:schemeClr val="bg2">
                  <a:lumMod val="75000"/>
                </a:schemeClr>
              </a:solidFill>
              <a:latin typeface="Open Sans Light" panose="020B0604020202020204" charset="0"/>
              <a:ea typeface="Open Sans Light" panose="020B0604020202020204" charset="0"/>
              <a:cs typeface="Open Sans Light" panose="020B0604020202020204" charset="0"/>
            </a:endParaRPr>
          </a:p>
        </p:txBody>
      </p:sp>
      <p:sp>
        <p:nvSpPr>
          <p:cNvPr id="15" name="Google Shape;110;p17">
            <a:extLst>
              <a:ext uri="{FF2B5EF4-FFF2-40B4-BE49-F238E27FC236}">
                <a16:creationId xmlns:a16="http://schemas.microsoft.com/office/drawing/2014/main" id="{7180C23A-75FF-49F7-A0B8-BE42A3FC8824}"/>
              </a:ext>
            </a:extLst>
          </p:cNvPr>
          <p:cNvSpPr txBox="1"/>
          <p:nvPr/>
        </p:nvSpPr>
        <p:spPr>
          <a:xfrm>
            <a:off x="2329706" y="2560511"/>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2</a:t>
            </a:r>
            <a:endParaRPr sz="4267" dirty="0">
              <a:solidFill>
                <a:srgbClr val="5BAAB3"/>
              </a:solidFill>
              <a:latin typeface="Open Sans Light"/>
              <a:ea typeface="Open Sans Light"/>
              <a:cs typeface="Open Sans Light"/>
              <a:sym typeface="Open Sans Light"/>
            </a:endParaRPr>
          </a:p>
        </p:txBody>
      </p:sp>
      <p:sp>
        <p:nvSpPr>
          <p:cNvPr id="18" name="Google Shape;112;p17">
            <a:extLst>
              <a:ext uri="{FF2B5EF4-FFF2-40B4-BE49-F238E27FC236}">
                <a16:creationId xmlns:a16="http://schemas.microsoft.com/office/drawing/2014/main" id="{9D578A8A-6E23-4C16-9A8F-25CB0FD86658}"/>
              </a:ext>
            </a:extLst>
          </p:cNvPr>
          <p:cNvSpPr txBox="1"/>
          <p:nvPr/>
        </p:nvSpPr>
        <p:spPr>
          <a:xfrm>
            <a:off x="2395025" y="4041667"/>
            <a:ext cx="540681" cy="753743"/>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3</a:t>
            </a:r>
            <a:endParaRPr sz="4267" dirty="0">
              <a:solidFill>
                <a:srgbClr val="5BAAB3"/>
              </a:solidFill>
              <a:latin typeface="Open Sans Light"/>
              <a:ea typeface="Open Sans Light"/>
              <a:cs typeface="Open Sans Light"/>
              <a:sym typeface="Open Sans Light"/>
            </a:endParaRPr>
          </a:p>
        </p:txBody>
      </p:sp>
      <p:sp>
        <p:nvSpPr>
          <p:cNvPr id="19" name="Google Shape;108;p17">
            <a:extLst>
              <a:ext uri="{FF2B5EF4-FFF2-40B4-BE49-F238E27FC236}">
                <a16:creationId xmlns:a16="http://schemas.microsoft.com/office/drawing/2014/main" id="{25B1AD64-8F16-427C-8614-D4B77F391C16}"/>
              </a:ext>
            </a:extLst>
          </p:cNvPr>
          <p:cNvSpPr txBox="1"/>
          <p:nvPr/>
        </p:nvSpPr>
        <p:spPr>
          <a:xfrm>
            <a:off x="2243216" y="1488817"/>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1</a:t>
            </a:r>
            <a:endParaRPr sz="4267" dirty="0">
              <a:solidFill>
                <a:srgbClr val="5BAAB3"/>
              </a:solidFill>
              <a:latin typeface="Open Sans Light"/>
              <a:ea typeface="Open Sans Light"/>
              <a:cs typeface="Open Sans Light"/>
              <a:sym typeface="Open Sans Light"/>
            </a:endParaRPr>
          </a:p>
        </p:txBody>
      </p:sp>
      <p:grpSp>
        <p:nvGrpSpPr>
          <p:cNvPr id="14" name="Grupo 13"/>
          <p:cNvGrpSpPr/>
          <p:nvPr/>
        </p:nvGrpSpPr>
        <p:grpSpPr>
          <a:xfrm>
            <a:off x="0" y="240001"/>
            <a:ext cx="9001125" cy="1076325"/>
            <a:chOff x="1133618" y="4137746"/>
            <a:chExt cx="9001125" cy="1076325"/>
          </a:xfrm>
        </p:grpSpPr>
        <p:pic>
          <p:nvPicPr>
            <p:cNvPr id="16" name="Imagen 15"/>
            <p:cNvPicPr>
              <a:picLocks noChangeAspect="1"/>
            </p:cNvPicPr>
            <p:nvPr/>
          </p:nvPicPr>
          <p:blipFill>
            <a:blip r:embed="rId3"/>
            <a:stretch>
              <a:fillRect/>
            </a:stretch>
          </p:blipFill>
          <p:spPr>
            <a:xfrm>
              <a:off x="1133618" y="4137746"/>
              <a:ext cx="9001125" cy="1076325"/>
            </a:xfrm>
            <a:prstGeom prst="rect">
              <a:avLst/>
            </a:prstGeom>
          </p:spPr>
        </p:pic>
        <p:sp>
          <p:nvSpPr>
            <p:cNvPr id="17" name="Rectángulo 16"/>
            <p:cNvSpPr/>
            <p:nvPr/>
          </p:nvSpPr>
          <p:spPr>
            <a:xfrm>
              <a:off x="1145958" y="4414298"/>
              <a:ext cx="2317366" cy="523220"/>
            </a:xfrm>
            <a:prstGeom prst="rect">
              <a:avLst/>
            </a:prstGeom>
          </p:spPr>
          <p:txBody>
            <a:bodyPr wrap="none">
              <a:spAutoFit/>
            </a:bodyPr>
            <a:lstStyle/>
            <a:p>
              <a:pPr algn="ctr"/>
              <a:r>
                <a:rPr lang="es-ES" sz="2800" b="1" dirty="0" smtClean="0">
                  <a:solidFill>
                    <a:schemeClr val="bg1"/>
                  </a:solidFill>
                </a:rPr>
                <a:t>EXPLORACIÓN</a:t>
              </a:r>
              <a:endParaRPr lang="es-ES" sz="2800" b="1" dirty="0">
                <a:solidFill>
                  <a:schemeClr val="bg1"/>
                </a:solidFill>
              </a:endParaRPr>
            </a:p>
          </p:txBody>
        </p:sp>
      </p:grpSp>
      <p:sp>
        <p:nvSpPr>
          <p:cNvPr id="22" name="Google Shape;108;p17">
            <a:extLst>
              <a:ext uri="{FF2B5EF4-FFF2-40B4-BE49-F238E27FC236}">
                <a16:creationId xmlns:a16="http://schemas.microsoft.com/office/drawing/2014/main" id="{25B1AD64-8F16-427C-8614-D4B77F391C16}"/>
              </a:ext>
            </a:extLst>
          </p:cNvPr>
          <p:cNvSpPr txBox="1"/>
          <p:nvPr/>
        </p:nvSpPr>
        <p:spPr>
          <a:xfrm>
            <a:off x="2395025" y="5191766"/>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4</a:t>
            </a:r>
            <a:endParaRPr sz="4267" dirty="0">
              <a:solidFill>
                <a:srgbClr val="5BAAB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114156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60704" y="3645311"/>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64021" y="1232122"/>
            <a:ext cx="7100800" cy="956400"/>
          </a:xfrm>
          <a:prstGeom prst="rect">
            <a:avLst/>
          </a:prstGeom>
          <a:noFill/>
          <a:ln>
            <a:noFill/>
          </a:ln>
        </p:spPr>
        <p:txBody>
          <a:bodyPr spcFirstLastPara="1" wrap="square" lIns="121900" tIns="121900" rIns="121900" bIns="121900" anchor="t" anchorCtr="0">
            <a:noAutofit/>
          </a:bodyPr>
          <a:lstStyle/>
          <a:p>
            <a:endParaRPr lang="es-ES" sz="2400" dirty="0"/>
          </a:p>
          <a:p>
            <a:pPr lvl="1" fontAlgn="base"/>
            <a:r>
              <a:rPr lang="es-ES" sz="2400" dirty="0">
                <a:solidFill>
                  <a:schemeClr val="bg2">
                    <a:lumMod val="25000"/>
                  </a:schemeClr>
                </a:solidFill>
                <a:ea typeface="Open Sans Light" panose="020B0604020202020204" charset="0"/>
                <a:cs typeface="Open Sans Light" panose="020B0604020202020204" charset="0"/>
              </a:rPr>
              <a:t>Una vez ya sabemos qué es lo que dicen los datos, tenemos que comunicárselo a nuestra audiencia objetivo.</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smtClean="0">
                <a:solidFill>
                  <a:schemeClr val="bg2">
                    <a:lumMod val="25000"/>
                  </a:schemeClr>
                </a:solidFill>
                <a:ea typeface="Open Sans Light" panose="020B0604020202020204" charset="0"/>
                <a:cs typeface="Open Sans Light" panose="020B0604020202020204" charset="0"/>
              </a:rPr>
              <a:t>Lo </a:t>
            </a:r>
            <a:r>
              <a:rPr lang="es-ES" sz="2400" dirty="0">
                <a:solidFill>
                  <a:schemeClr val="bg2">
                    <a:lumMod val="25000"/>
                  </a:schemeClr>
                </a:solidFill>
                <a:ea typeface="Open Sans Light" panose="020B0604020202020204" charset="0"/>
                <a:cs typeface="Open Sans Light" panose="020B0604020202020204" charset="0"/>
              </a:rPr>
              <a:t>que yo quiero contar</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Lo que la audiencia quiere escuchar:</a:t>
            </a:r>
          </a:p>
          <a:p>
            <a:pPr lvl="1" fontAlgn="base"/>
            <a:r>
              <a:rPr lang="es-ES" sz="2400" dirty="0">
                <a:solidFill>
                  <a:schemeClr val="bg2">
                    <a:lumMod val="25000"/>
                  </a:schemeClr>
                </a:solidFill>
                <a:ea typeface="Open Sans Light" panose="020B0604020202020204" charset="0"/>
                <a:cs typeface="Open Sans Light" panose="020B0604020202020204" charset="0"/>
              </a:rPr>
              <a:t>	</a:t>
            </a:r>
            <a:r>
              <a:rPr lang="es-ES" sz="1600" dirty="0">
                <a:solidFill>
                  <a:schemeClr val="bg2">
                    <a:lumMod val="25000"/>
                  </a:schemeClr>
                </a:solidFill>
                <a:ea typeface="Open Sans Light" panose="020B0604020202020204" charset="0"/>
                <a:cs typeface="Open Sans Light" panose="020B0604020202020204" charset="0"/>
              </a:rPr>
              <a:t>Cuál es su experiencia</a:t>
            </a:r>
          </a:p>
          <a:p>
            <a:pPr lvl="1" fontAlgn="base"/>
            <a:r>
              <a:rPr lang="es-ES" sz="1600" dirty="0">
                <a:solidFill>
                  <a:schemeClr val="bg2">
                    <a:lumMod val="25000"/>
                  </a:schemeClr>
                </a:solidFill>
                <a:ea typeface="Open Sans Light" panose="020B0604020202020204" charset="0"/>
                <a:cs typeface="Open Sans Light" panose="020B0604020202020204" charset="0"/>
              </a:rPr>
              <a:t>	En qué áreas trabaja.</a:t>
            </a:r>
          </a:p>
          <a:p>
            <a:pPr lvl="1" fontAlgn="base"/>
            <a:r>
              <a:rPr lang="es-ES" sz="1600" dirty="0">
                <a:solidFill>
                  <a:schemeClr val="bg2">
                    <a:lumMod val="25000"/>
                  </a:schemeClr>
                </a:solidFill>
                <a:ea typeface="Open Sans Light" panose="020B0604020202020204" charset="0"/>
                <a:cs typeface="Open Sans Light" panose="020B0604020202020204" charset="0"/>
              </a:rPr>
              <a:t>	Nivel de detalle.</a:t>
            </a:r>
          </a:p>
          <a:p>
            <a:pPr lvl="1" fontAlgn="base"/>
            <a:r>
              <a:rPr lang="es-ES" sz="1600" dirty="0">
                <a:solidFill>
                  <a:schemeClr val="bg2">
                    <a:lumMod val="25000"/>
                  </a:schemeClr>
                </a:solidFill>
                <a:ea typeface="Open Sans Light" panose="020B0604020202020204" charset="0"/>
                <a:cs typeface="Open Sans Light" panose="020B0604020202020204" charset="0"/>
              </a:rPr>
              <a:t>	Cuáles son las reglas</a:t>
            </a:r>
          </a:p>
          <a:p>
            <a:pPr lvl="1" fontAlgn="base"/>
            <a:endParaRPr lang="es-ES" sz="1600" dirty="0">
              <a:solidFill>
                <a:schemeClr val="bg2">
                  <a:lumMod val="25000"/>
                </a:schemeClr>
              </a:solidFill>
              <a:ea typeface="Open Sans Light" panose="020B0604020202020204" charset="0"/>
              <a:cs typeface="Open Sans Light" panose="020B0604020202020204" charset="0"/>
            </a:endParaRPr>
          </a:p>
          <a:p>
            <a:pPr lvl="1" fontAlgn="base"/>
            <a:r>
              <a:rPr lang="es-ES" sz="2400" dirty="0" smtClean="0">
                <a:solidFill>
                  <a:schemeClr val="bg2">
                    <a:lumMod val="25000"/>
                  </a:schemeClr>
                </a:solidFill>
                <a:ea typeface="Open Sans Light" panose="020B0604020202020204" charset="0"/>
                <a:cs typeface="Open Sans Light" panose="020B0604020202020204" charset="0"/>
              </a:rPr>
              <a:t>Diferentes </a:t>
            </a:r>
            <a:r>
              <a:rPr lang="es-ES" sz="2400" dirty="0">
                <a:solidFill>
                  <a:schemeClr val="bg2">
                    <a:lumMod val="25000"/>
                  </a:schemeClr>
                </a:solidFill>
                <a:ea typeface="Open Sans Light" panose="020B0604020202020204" charset="0"/>
                <a:cs typeface="Open Sans Light" panose="020B0604020202020204" charset="0"/>
              </a:rPr>
              <a:t>tipos de datos requieren diferentes aproximaciones</a:t>
            </a:r>
          </a:p>
          <a:p>
            <a:pPr lvl="1" fontAlgn="base"/>
            <a:endParaRPr lang="es-ES" sz="2400" dirty="0">
              <a:solidFill>
                <a:schemeClr val="bg2">
                  <a:lumMod val="75000"/>
                </a:schemeClr>
              </a:solidFill>
              <a:latin typeface="Open Sans Light" panose="020B0604020202020204" charset="0"/>
              <a:ea typeface="Open Sans Light" panose="020B0604020202020204" charset="0"/>
              <a:cs typeface="Open Sans Light" panose="020B0604020202020204" charset="0"/>
            </a:endParaRPr>
          </a:p>
        </p:txBody>
      </p:sp>
      <p:sp>
        <p:nvSpPr>
          <p:cNvPr id="15" name="Google Shape;110;p17">
            <a:extLst>
              <a:ext uri="{FF2B5EF4-FFF2-40B4-BE49-F238E27FC236}">
                <a16:creationId xmlns:a16="http://schemas.microsoft.com/office/drawing/2014/main" id="{7180C23A-75FF-49F7-A0B8-BE42A3FC8824}"/>
              </a:ext>
            </a:extLst>
          </p:cNvPr>
          <p:cNvSpPr txBox="1"/>
          <p:nvPr/>
        </p:nvSpPr>
        <p:spPr>
          <a:xfrm>
            <a:off x="2245693" y="2954230"/>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2</a:t>
            </a:r>
            <a:endParaRPr sz="4267" dirty="0">
              <a:solidFill>
                <a:srgbClr val="5BAAB3"/>
              </a:solidFill>
              <a:latin typeface="Open Sans Light"/>
              <a:ea typeface="Open Sans Light"/>
              <a:cs typeface="Open Sans Light"/>
              <a:sym typeface="Open Sans Light"/>
            </a:endParaRPr>
          </a:p>
        </p:txBody>
      </p:sp>
      <p:sp>
        <p:nvSpPr>
          <p:cNvPr id="18" name="Google Shape;112;p17">
            <a:extLst>
              <a:ext uri="{FF2B5EF4-FFF2-40B4-BE49-F238E27FC236}">
                <a16:creationId xmlns:a16="http://schemas.microsoft.com/office/drawing/2014/main" id="{9D578A8A-6E23-4C16-9A8F-25CB0FD86658}"/>
              </a:ext>
            </a:extLst>
          </p:cNvPr>
          <p:cNvSpPr txBox="1"/>
          <p:nvPr/>
        </p:nvSpPr>
        <p:spPr>
          <a:xfrm>
            <a:off x="2245693" y="3662158"/>
            <a:ext cx="540681" cy="753743"/>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3</a:t>
            </a:r>
            <a:endParaRPr sz="4267" dirty="0">
              <a:solidFill>
                <a:srgbClr val="5BAAB3"/>
              </a:solidFill>
              <a:latin typeface="Open Sans Light"/>
              <a:ea typeface="Open Sans Light"/>
              <a:cs typeface="Open Sans Light"/>
              <a:sym typeface="Open Sans Light"/>
            </a:endParaRPr>
          </a:p>
        </p:txBody>
      </p:sp>
      <p:sp>
        <p:nvSpPr>
          <p:cNvPr id="19" name="Google Shape;108;p17">
            <a:extLst>
              <a:ext uri="{FF2B5EF4-FFF2-40B4-BE49-F238E27FC236}">
                <a16:creationId xmlns:a16="http://schemas.microsoft.com/office/drawing/2014/main" id="{25B1AD64-8F16-427C-8614-D4B77F391C16}"/>
              </a:ext>
            </a:extLst>
          </p:cNvPr>
          <p:cNvSpPr txBox="1"/>
          <p:nvPr/>
        </p:nvSpPr>
        <p:spPr>
          <a:xfrm>
            <a:off x="2245693" y="1592878"/>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1</a:t>
            </a:r>
            <a:endParaRPr sz="4267" dirty="0">
              <a:solidFill>
                <a:srgbClr val="5BAAB3"/>
              </a:solidFill>
              <a:latin typeface="Open Sans Light"/>
              <a:ea typeface="Open Sans Light"/>
              <a:cs typeface="Open Sans Light"/>
              <a:sym typeface="Open Sans Light"/>
            </a:endParaRPr>
          </a:p>
        </p:txBody>
      </p:sp>
      <p:grpSp>
        <p:nvGrpSpPr>
          <p:cNvPr id="16" name="Grupo 15"/>
          <p:cNvGrpSpPr/>
          <p:nvPr/>
        </p:nvGrpSpPr>
        <p:grpSpPr>
          <a:xfrm>
            <a:off x="0" y="240001"/>
            <a:ext cx="9001125" cy="1076325"/>
            <a:chOff x="1133618" y="4137746"/>
            <a:chExt cx="9001125" cy="1076325"/>
          </a:xfrm>
        </p:grpSpPr>
        <p:pic>
          <p:nvPicPr>
            <p:cNvPr id="17" name="Imagen 16"/>
            <p:cNvPicPr>
              <a:picLocks noChangeAspect="1"/>
            </p:cNvPicPr>
            <p:nvPr/>
          </p:nvPicPr>
          <p:blipFill>
            <a:blip r:embed="rId3"/>
            <a:stretch>
              <a:fillRect/>
            </a:stretch>
          </p:blipFill>
          <p:spPr>
            <a:xfrm>
              <a:off x="1133618" y="4137746"/>
              <a:ext cx="9001125" cy="1076325"/>
            </a:xfrm>
            <a:prstGeom prst="rect">
              <a:avLst/>
            </a:prstGeom>
          </p:spPr>
        </p:pic>
        <p:sp>
          <p:nvSpPr>
            <p:cNvPr id="21" name="Rectángulo 20"/>
            <p:cNvSpPr/>
            <p:nvPr/>
          </p:nvSpPr>
          <p:spPr>
            <a:xfrm>
              <a:off x="1146550" y="4414298"/>
              <a:ext cx="2502353" cy="523220"/>
            </a:xfrm>
            <a:prstGeom prst="rect">
              <a:avLst/>
            </a:prstGeom>
          </p:spPr>
          <p:txBody>
            <a:bodyPr wrap="none">
              <a:spAutoFit/>
            </a:bodyPr>
            <a:lstStyle/>
            <a:p>
              <a:pPr algn="ctr"/>
              <a:r>
                <a:rPr lang="es-ES" sz="2800" b="1" dirty="0" smtClean="0">
                  <a:solidFill>
                    <a:schemeClr val="bg1"/>
                  </a:solidFill>
                </a:rPr>
                <a:t>VISUALIZACIÓN</a:t>
              </a:r>
              <a:endParaRPr lang="es-ES" sz="2800" b="1" dirty="0">
                <a:solidFill>
                  <a:schemeClr val="bg1"/>
                </a:solidFill>
              </a:endParaRPr>
            </a:p>
          </p:txBody>
        </p:sp>
      </p:grpSp>
      <p:sp>
        <p:nvSpPr>
          <p:cNvPr id="22" name="Google Shape;108;p17">
            <a:extLst>
              <a:ext uri="{FF2B5EF4-FFF2-40B4-BE49-F238E27FC236}">
                <a16:creationId xmlns:a16="http://schemas.microsoft.com/office/drawing/2014/main" id="{25B1AD64-8F16-427C-8614-D4B77F391C16}"/>
              </a:ext>
            </a:extLst>
          </p:cNvPr>
          <p:cNvSpPr txBox="1"/>
          <p:nvPr/>
        </p:nvSpPr>
        <p:spPr>
          <a:xfrm>
            <a:off x="2245693" y="5480850"/>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4</a:t>
            </a:r>
            <a:endParaRPr sz="4267" dirty="0">
              <a:solidFill>
                <a:srgbClr val="5BAAB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649736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45752" y="4416204"/>
              <a:ext cx="4644669" cy="523220"/>
            </a:xfrm>
            <a:prstGeom prst="rect">
              <a:avLst/>
            </a:prstGeom>
          </p:spPr>
          <p:txBody>
            <a:bodyPr wrap="none">
              <a:spAutoFit/>
            </a:bodyPr>
            <a:lstStyle/>
            <a:p>
              <a:pPr algn="ctr"/>
              <a:r>
                <a:rPr lang="es-ES" sz="2800" b="1" dirty="0" smtClean="0">
                  <a:solidFill>
                    <a:schemeClr val="bg1"/>
                  </a:solidFill>
                </a:rPr>
                <a:t>BI – BIG DATA – DATA SCIENCE</a:t>
              </a:r>
              <a:endParaRPr lang="es-ES" sz="2800" b="1" dirty="0">
                <a:solidFill>
                  <a:schemeClr val="bg1"/>
                </a:solidFill>
              </a:endParaRPr>
            </a:p>
          </p:txBody>
        </p:sp>
      </p:grpSp>
      <p:sp>
        <p:nvSpPr>
          <p:cNvPr id="11" name="Rectángulo 10"/>
          <p:cNvSpPr/>
          <p:nvPr/>
        </p:nvSpPr>
        <p:spPr>
          <a:xfrm>
            <a:off x="12134" y="1594784"/>
            <a:ext cx="11600355" cy="4524315"/>
          </a:xfrm>
          <a:prstGeom prst="rect">
            <a:avLst/>
          </a:prstGeom>
        </p:spPr>
        <p:txBody>
          <a:bodyPr wrap="square">
            <a:spAutoFit/>
          </a:bodyPr>
          <a:lstStyle/>
          <a:p>
            <a:pPr marL="285750" indent="-285750" algn="just">
              <a:buFont typeface="Arial" panose="020B0604020202020204" pitchFamily="34" charset="0"/>
              <a:buChar char="•"/>
            </a:pPr>
            <a:r>
              <a:rPr lang="es-ES" sz="2400" dirty="0" smtClean="0"/>
              <a:t>DATA SCIENCE se trata de una ciencia interdisciplinar basada en  el análisis de datos. Su objetivo es generar valor a partir de la recopilación, clasificación, visualización e interpretación de los datos.</a:t>
            </a:r>
          </a:p>
          <a:p>
            <a:pPr algn="just"/>
            <a:endParaRPr lang="es-ES" sz="2400" dirty="0" smtClean="0"/>
          </a:p>
          <a:p>
            <a:pPr marL="285750" indent="-285750" algn="just">
              <a:buFont typeface="Arial" panose="020B0604020202020204" pitchFamily="34" charset="0"/>
              <a:buChar char="•"/>
            </a:pPr>
            <a:r>
              <a:rPr lang="es-ES" sz="2400" dirty="0" smtClean="0"/>
              <a:t>BIG DATA hace referencia a un volumen de datos tan amplio y complejo de datos que las técnicas tradicionales no pueden abordar siendo necesaria una aproximación especifica para este tipo de problemas.</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smtClean="0"/>
              <a:t>BUSINESS INTELIGENCE es una disciplina relacionada con la ciencia de datos y el BIG DATA pero se orienta más al entorno empresarial con la finalidad de permitir la toma de decisiones, la consecución de </a:t>
            </a:r>
            <a:r>
              <a:rPr lang="es-ES" sz="2400" dirty="0" err="1" smtClean="0"/>
              <a:t>KPI’s</a:t>
            </a:r>
            <a:r>
              <a:rPr lang="es-ES" sz="2400" dirty="0" smtClean="0"/>
              <a:t> y en consecuencia la optimización de los productos o servicios que ofrece dicha empresa.</a:t>
            </a:r>
            <a:endParaRPr lang="es-ES" sz="2400" dirty="0"/>
          </a:p>
        </p:txBody>
      </p:sp>
    </p:spTree>
    <p:extLst>
      <p:ext uri="{BB962C8B-B14F-4D97-AF65-F5344CB8AC3E}">
        <p14:creationId xmlns:p14="http://schemas.microsoft.com/office/powerpoint/2010/main" val="30699610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87798" y="364530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208846" y="971929"/>
            <a:ext cx="7100800" cy="956400"/>
          </a:xfrm>
          <a:prstGeom prst="rect">
            <a:avLst/>
          </a:prstGeom>
          <a:noFill/>
          <a:ln>
            <a:noFill/>
          </a:ln>
        </p:spPr>
        <p:txBody>
          <a:bodyPr spcFirstLastPara="1" wrap="square" lIns="121900" tIns="121900" rIns="121900" bIns="121900" anchor="t" anchorCtr="0">
            <a:noAutofit/>
          </a:bodyPr>
          <a:lstStyle/>
          <a:p>
            <a:endParaRPr lang="es-ES" sz="2400" dirty="0"/>
          </a:p>
          <a:p>
            <a:pPr lvl="1" fontAlgn="base"/>
            <a:r>
              <a:rPr lang="es-ES" sz="2400" dirty="0">
                <a:solidFill>
                  <a:schemeClr val="bg2">
                    <a:lumMod val="75000"/>
                  </a:schemeClr>
                </a:solidFill>
                <a:latin typeface="Open Sans Light" panose="020B0604020202020204" charset="0"/>
                <a:ea typeface="Open Sans Light" panose="020B0604020202020204" charset="0"/>
                <a:cs typeface="Open Sans Light" panose="020B0604020202020204" charset="0"/>
              </a:rPr>
              <a:t/>
            </a:r>
            <a:br>
              <a:rPr lang="es-ES" sz="2400" dirty="0">
                <a:solidFill>
                  <a:schemeClr val="bg2">
                    <a:lumMod val="75000"/>
                  </a:schemeClr>
                </a:solidFill>
                <a:latin typeface="Open Sans Light" panose="020B0604020202020204" charset="0"/>
                <a:ea typeface="Open Sans Light" panose="020B0604020202020204" charset="0"/>
                <a:cs typeface="Open Sans Light" panose="020B0604020202020204" charset="0"/>
              </a:rPr>
            </a:br>
            <a:r>
              <a:rPr lang="es-ES" sz="2400" dirty="0">
                <a:solidFill>
                  <a:schemeClr val="bg2">
                    <a:lumMod val="25000"/>
                  </a:schemeClr>
                </a:solidFill>
                <a:ea typeface="Open Sans Light" panose="020B0604020202020204" charset="0"/>
                <a:cs typeface="Open Sans Light" panose="020B0604020202020204" charset="0"/>
              </a:rPr>
              <a:t>Las herramientas de visualización muestran pero no explican</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La simplificación excesiva de los datos</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Las limitaciones humanas</a:t>
            </a: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endParaRPr lang="es-ES" sz="2400" dirty="0">
              <a:solidFill>
                <a:schemeClr val="bg2">
                  <a:lumMod val="25000"/>
                </a:schemeClr>
              </a:solidFill>
              <a:ea typeface="Open Sans Light" panose="020B0604020202020204" charset="0"/>
              <a:cs typeface="Open Sans Light" panose="020B0604020202020204" charset="0"/>
            </a:endParaRPr>
          </a:p>
          <a:p>
            <a:pPr lvl="1" fontAlgn="base"/>
            <a:r>
              <a:rPr lang="es-ES" sz="2400" dirty="0">
                <a:solidFill>
                  <a:schemeClr val="bg2">
                    <a:lumMod val="25000"/>
                  </a:schemeClr>
                </a:solidFill>
                <a:ea typeface="Open Sans Light" panose="020B0604020202020204" charset="0"/>
                <a:cs typeface="Open Sans Light" panose="020B0604020202020204" charset="0"/>
              </a:rPr>
              <a:t>Ideas complejas necesitan de argumentación</a:t>
            </a:r>
          </a:p>
        </p:txBody>
      </p:sp>
      <p:sp>
        <p:nvSpPr>
          <p:cNvPr id="15" name="Google Shape;110;p17">
            <a:extLst>
              <a:ext uri="{FF2B5EF4-FFF2-40B4-BE49-F238E27FC236}">
                <a16:creationId xmlns:a16="http://schemas.microsoft.com/office/drawing/2014/main" id="{7180C23A-75FF-49F7-A0B8-BE42A3FC8824}"/>
              </a:ext>
            </a:extLst>
          </p:cNvPr>
          <p:cNvSpPr txBox="1"/>
          <p:nvPr/>
        </p:nvSpPr>
        <p:spPr>
          <a:xfrm>
            <a:off x="2243001" y="3045648"/>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2</a:t>
            </a:r>
            <a:endParaRPr sz="4267" dirty="0">
              <a:solidFill>
                <a:srgbClr val="5BAAB3"/>
              </a:solidFill>
              <a:latin typeface="Open Sans Light"/>
              <a:ea typeface="Open Sans Light"/>
              <a:cs typeface="Open Sans Light"/>
              <a:sym typeface="Open Sans Light"/>
            </a:endParaRPr>
          </a:p>
        </p:txBody>
      </p:sp>
      <p:sp>
        <p:nvSpPr>
          <p:cNvPr id="18" name="Google Shape;112;p17">
            <a:extLst>
              <a:ext uri="{FF2B5EF4-FFF2-40B4-BE49-F238E27FC236}">
                <a16:creationId xmlns:a16="http://schemas.microsoft.com/office/drawing/2014/main" id="{9D578A8A-6E23-4C16-9A8F-25CB0FD86658}"/>
              </a:ext>
            </a:extLst>
          </p:cNvPr>
          <p:cNvSpPr txBox="1"/>
          <p:nvPr/>
        </p:nvSpPr>
        <p:spPr>
          <a:xfrm>
            <a:off x="2243001" y="4090995"/>
            <a:ext cx="540681" cy="742385"/>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3</a:t>
            </a:r>
            <a:endParaRPr sz="4267" dirty="0">
              <a:solidFill>
                <a:srgbClr val="5BAAB3"/>
              </a:solidFill>
              <a:latin typeface="Open Sans Light"/>
              <a:ea typeface="Open Sans Light"/>
              <a:cs typeface="Open Sans Light"/>
              <a:sym typeface="Open Sans Light"/>
            </a:endParaRPr>
          </a:p>
        </p:txBody>
      </p:sp>
      <p:sp>
        <p:nvSpPr>
          <p:cNvPr id="19" name="Google Shape;108;p17">
            <a:extLst>
              <a:ext uri="{FF2B5EF4-FFF2-40B4-BE49-F238E27FC236}">
                <a16:creationId xmlns:a16="http://schemas.microsoft.com/office/drawing/2014/main" id="{25B1AD64-8F16-427C-8614-D4B77F391C16}"/>
              </a:ext>
            </a:extLst>
          </p:cNvPr>
          <p:cNvSpPr txBox="1"/>
          <p:nvPr/>
        </p:nvSpPr>
        <p:spPr>
          <a:xfrm>
            <a:off x="2243001" y="1586356"/>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1</a:t>
            </a:r>
            <a:endParaRPr sz="4267" dirty="0">
              <a:solidFill>
                <a:srgbClr val="5BAAB3"/>
              </a:solidFill>
              <a:latin typeface="Open Sans Light"/>
              <a:ea typeface="Open Sans Light"/>
              <a:cs typeface="Open Sans Light"/>
              <a:sym typeface="Open Sans Light"/>
            </a:endParaRPr>
          </a:p>
        </p:txBody>
      </p:sp>
      <p:sp>
        <p:nvSpPr>
          <p:cNvPr id="14" name="Google Shape;108;p17">
            <a:extLst>
              <a:ext uri="{FF2B5EF4-FFF2-40B4-BE49-F238E27FC236}">
                <a16:creationId xmlns:a16="http://schemas.microsoft.com/office/drawing/2014/main" id="{25B1AD64-8F16-427C-8614-D4B77F391C16}"/>
              </a:ext>
            </a:extLst>
          </p:cNvPr>
          <p:cNvSpPr txBox="1"/>
          <p:nvPr/>
        </p:nvSpPr>
        <p:spPr>
          <a:xfrm>
            <a:off x="2243001" y="5247768"/>
            <a:ext cx="1212000" cy="1084800"/>
          </a:xfrm>
          <a:prstGeom prst="rect">
            <a:avLst/>
          </a:prstGeom>
          <a:noFill/>
          <a:ln>
            <a:noFill/>
          </a:ln>
        </p:spPr>
        <p:txBody>
          <a:bodyPr spcFirstLastPara="1" wrap="square" lIns="121900" tIns="121900" rIns="121900" bIns="121900" anchor="t" anchorCtr="0">
            <a:noAutofit/>
          </a:bodyPr>
          <a:lstStyle/>
          <a:p>
            <a:r>
              <a:rPr lang="es" sz="4267" dirty="0">
                <a:solidFill>
                  <a:srgbClr val="5BAAB3"/>
                </a:solidFill>
                <a:latin typeface="Open Sans Light"/>
                <a:ea typeface="Open Sans Light"/>
                <a:cs typeface="Open Sans Light"/>
                <a:sym typeface="Open Sans Light"/>
              </a:rPr>
              <a:t>4</a:t>
            </a:r>
            <a:endParaRPr sz="4267" dirty="0">
              <a:solidFill>
                <a:srgbClr val="5BAAB3"/>
              </a:solidFill>
              <a:latin typeface="Open Sans Light"/>
              <a:ea typeface="Open Sans Light"/>
              <a:cs typeface="Open Sans Light"/>
              <a:sym typeface="Open Sans Light"/>
            </a:endParaRPr>
          </a:p>
        </p:txBody>
      </p:sp>
      <p:grpSp>
        <p:nvGrpSpPr>
          <p:cNvPr id="16" name="Grupo 15"/>
          <p:cNvGrpSpPr/>
          <p:nvPr/>
        </p:nvGrpSpPr>
        <p:grpSpPr>
          <a:xfrm>
            <a:off x="0" y="240001"/>
            <a:ext cx="9001125" cy="1076325"/>
            <a:chOff x="1133618" y="4137746"/>
            <a:chExt cx="9001125" cy="1076325"/>
          </a:xfrm>
        </p:grpSpPr>
        <p:pic>
          <p:nvPicPr>
            <p:cNvPr id="17" name="Imagen 16"/>
            <p:cNvPicPr>
              <a:picLocks noChangeAspect="1"/>
            </p:cNvPicPr>
            <p:nvPr/>
          </p:nvPicPr>
          <p:blipFill>
            <a:blip r:embed="rId3"/>
            <a:stretch>
              <a:fillRect/>
            </a:stretch>
          </p:blipFill>
          <p:spPr>
            <a:xfrm>
              <a:off x="1133618" y="4137746"/>
              <a:ext cx="9001125" cy="1076325"/>
            </a:xfrm>
            <a:prstGeom prst="rect">
              <a:avLst/>
            </a:prstGeom>
          </p:spPr>
        </p:pic>
        <p:sp>
          <p:nvSpPr>
            <p:cNvPr id="21" name="Rectángulo 20"/>
            <p:cNvSpPr/>
            <p:nvPr/>
          </p:nvSpPr>
          <p:spPr>
            <a:xfrm>
              <a:off x="1133618" y="4392713"/>
              <a:ext cx="2314352" cy="523220"/>
            </a:xfrm>
            <a:prstGeom prst="rect">
              <a:avLst/>
            </a:prstGeom>
          </p:spPr>
          <p:txBody>
            <a:bodyPr wrap="none">
              <a:spAutoFit/>
            </a:bodyPr>
            <a:lstStyle/>
            <a:p>
              <a:pPr algn="ctr"/>
              <a:r>
                <a:rPr lang="es-ES" sz="2800" b="1" dirty="0" smtClean="0">
                  <a:solidFill>
                    <a:schemeClr val="bg1"/>
                  </a:solidFill>
                </a:rPr>
                <a:t>LIMITACIONES</a:t>
              </a:r>
              <a:endParaRPr lang="es-ES" sz="2800" b="1" dirty="0">
                <a:solidFill>
                  <a:schemeClr val="bg1"/>
                </a:solidFill>
              </a:endParaRPr>
            </a:p>
          </p:txBody>
        </p:sp>
      </p:grpSp>
    </p:spTree>
    <p:extLst>
      <p:ext uri="{BB962C8B-B14F-4D97-AF65-F5344CB8AC3E}">
        <p14:creationId xmlns:p14="http://schemas.microsoft.com/office/powerpoint/2010/main" val="3371364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6" name="Google Shape;96;p16"/>
          <p:cNvSpPr txBox="1"/>
          <p:nvPr/>
        </p:nvSpPr>
        <p:spPr>
          <a:xfrm>
            <a:off x="8287798" y="3678746"/>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pic>
        <p:nvPicPr>
          <p:cNvPr id="2050" name="Picture 2" descr="https://lh3.googleusercontent.com/_xmpnzj-ySa8OB30alNx6xtt1uJVUnW2oL1oqSw1VxVdrh9ZmghEC-zuhEZ7no988yagyF0juufIg5gXAo5seVZYOmPyOEovenhB8XDlRQYleUouAHVFb5kQezOqFUws7LHGujPfs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790" y="1439493"/>
            <a:ext cx="5237008" cy="165739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07;p17">
            <a:extLst>
              <a:ext uri="{FF2B5EF4-FFF2-40B4-BE49-F238E27FC236}">
                <a16:creationId xmlns:a16="http://schemas.microsoft.com/office/drawing/2014/main" id="{D7FF106F-1F9E-49DD-BC02-90F65EA166CA}"/>
              </a:ext>
            </a:extLst>
          </p:cNvPr>
          <p:cNvSpPr txBox="1"/>
          <p:nvPr/>
        </p:nvSpPr>
        <p:spPr>
          <a:xfrm>
            <a:off x="1182330" y="2960127"/>
            <a:ext cx="10517323" cy="2411880"/>
          </a:xfrm>
          <a:prstGeom prst="rect">
            <a:avLst/>
          </a:prstGeom>
          <a:noFill/>
          <a:ln>
            <a:noFill/>
          </a:ln>
        </p:spPr>
        <p:txBody>
          <a:bodyPr spcFirstLastPara="1" wrap="square" lIns="121900" tIns="121900" rIns="121900" bIns="121900" anchor="t" anchorCtr="0">
            <a:noAutofit/>
          </a:bodyPr>
          <a:lstStyle/>
          <a:p>
            <a:r>
              <a:rPr lang="es-ES" sz="2400" b="1" dirty="0">
                <a:ea typeface="Open Sans Light" panose="020B0604020202020204" charset="0"/>
                <a:cs typeface="Open Sans Light" panose="020B0604020202020204" charset="0"/>
              </a:rPr>
              <a:t>Narrativa + Datos </a:t>
            </a:r>
            <a:r>
              <a:rPr lang="es-ES" sz="2400" dirty="0">
                <a:ea typeface="Open Sans Light" panose="020B0604020202020204" charset="0"/>
                <a:cs typeface="Open Sans Light" panose="020B0604020202020204" charset="0"/>
              </a:rPr>
              <a:t>= podremos explicar qué ha pasado y por qué un </a:t>
            </a:r>
            <a:r>
              <a:rPr lang="es-ES" sz="2400" dirty="0" err="1">
                <a:ea typeface="Open Sans Light" panose="020B0604020202020204" charset="0"/>
                <a:cs typeface="Open Sans Light" panose="020B0604020202020204" charset="0"/>
              </a:rPr>
              <a:t>insight</a:t>
            </a:r>
            <a:r>
              <a:rPr lang="es-ES" sz="2400" dirty="0">
                <a:ea typeface="Open Sans Light" panose="020B0604020202020204" charset="0"/>
                <a:cs typeface="Open Sans Light" panose="020B0604020202020204" charset="0"/>
              </a:rPr>
              <a:t> puede ser importante. Necesitaremos contexto para entender las conclusiones por completo.</a:t>
            </a:r>
            <a:br>
              <a:rPr lang="es-ES" sz="2400" dirty="0">
                <a:ea typeface="Open Sans Light" panose="020B0604020202020204" charset="0"/>
                <a:cs typeface="Open Sans Light" panose="020B0604020202020204" charset="0"/>
              </a:rPr>
            </a:br>
            <a:endParaRPr lang="es-ES" sz="2400" b="1" dirty="0">
              <a:ea typeface="Open Sans Light" panose="020B0604020202020204" charset="0"/>
              <a:cs typeface="Open Sans Light" panose="020B0604020202020204" charset="0"/>
            </a:endParaRPr>
          </a:p>
          <a:p>
            <a:r>
              <a:rPr lang="es-ES" sz="2400" b="1" dirty="0">
                <a:ea typeface="Open Sans Light" panose="020B0604020202020204" charset="0"/>
                <a:cs typeface="Open Sans Light" panose="020B0604020202020204" charset="0"/>
              </a:rPr>
              <a:t>Visualización + Datos </a:t>
            </a:r>
            <a:r>
              <a:rPr lang="es-ES" sz="2400" dirty="0">
                <a:ea typeface="Open Sans Light" panose="020B0604020202020204" charset="0"/>
                <a:cs typeface="Open Sans Light" panose="020B0604020202020204" charset="0"/>
              </a:rPr>
              <a:t>= </a:t>
            </a:r>
            <a:r>
              <a:rPr lang="es-ES" sz="2400" dirty="0" err="1">
                <a:ea typeface="Open Sans Light" panose="020B0604020202020204" charset="0"/>
                <a:cs typeface="Open Sans Light" panose="020B0604020202020204" charset="0"/>
              </a:rPr>
              <a:t>Enlighten</a:t>
            </a:r>
            <a:r>
              <a:rPr lang="es-ES" sz="2400" dirty="0">
                <a:ea typeface="Open Sans Light" panose="020B0604020202020204" charset="0"/>
                <a:cs typeface="Open Sans Light" panose="020B0604020202020204" charset="0"/>
              </a:rPr>
              <a:t>. Cuando añadimos una visualización a nuestros datos, podemos iluminar a nuestra audiencia con </a:t>
            </a:r>
            <a:r>
              <a:rPr lang="es-ES" sz="2400" dirty="0" err="1">
                <a:ea typeface="Open Sans Light" panose="020B0604020202020204" charset="0"/>
                <a:cs typeface="Open Sans Light" panose="020B0604020202020204" charset="0"/>
              </a:rPr>
              <a:t>insights</a:t>
            </a:r>
            <a:r>
              <a:rPr lang="es-ES" sz="2400" dirty="0">
                <a:ea typeface="Open Sans Light" panose="020B0604020202020204" charset="0"/>
                <a:cs typeface="Open Sans Light" panose="020B0604020202020204" charset="0"/>
              </a:rPr>
              <a:t> que no habrían visto de otra manera.</a:t>
            </a:r>
            <a:br>
              <a:rPr lang="es-ES" sz="2400" dirty="0">
                <a:ea typeface="Open Sans Light" panose="020B0604020202020204" charset="0"/>
                <a:cs typeface="Open Sans Light" panose="020B0604020202020204" charset="0"/>
              </a:rPr>
            </a:br>
            <a:endParaRPr lang="es-ES" sz="2400" dirty="0">
              <a:ea typeface="Open Sans Light" panose="020B0604020202020204" charset="0"/>
              <a:cs typeface="Open Sans Light" panose="020B0604020202020204" charset="0"/>
            </a:endParaRPr>
          </a:p>
          <a:p>
            <a:r>
              <a:rPr lang="es-ES" sz="2400" b="1" dirty="0">
                <a:ea typeface="Open Sans Light" panose="020B0604020202020204" charset="0"/>
                <a:cs typeface="Open Sans Light" panose="020B0604020202020204" charset="0"/>
              </a:rPr>
              <a:t>Narrativa + Visualización </a:t>
            </a:r>
            <a:r>
              <a:rPr lang="es-ES" sz="2400" dirty="0">
                <a:ea typeface="Open Sans Light" panose="020B0604020202020204" charset="0"/>
                <a:cs typeface="Open Sans Light" panose="020B0604020202020204" charset="0"/>
              </a:rPr>
              <a:t>= </a:t>
            </a:r>
            <a:r>
              <a:rPr lang="es-ES" sz="2400" dirty="0" err="1">
                <a:ea typeface="Open Sans Light" panose="020B0604020202020204" charset="0"/>
                <a:cs typeface="Open Sans Light" panose="020B0604020202020204" charset="0"/>
              </a:rPr>
              <a:t>Engagement</a:t>
            </a:r>
            <a:r>
              <a:rPr lang="es-ES" sz="2400" dirty="0">
                <a:ea typeface="Open Sans Light" panose="020B0604020202020204" charset="0"/>
                <a:cs typeface="Open Sans Light" panose="020B0604020202020204" charset="0"/>
              </a:rPr>
              <a:t>. La combinación perfecta para lograr ese interés e incluso para entretener a nuestra audiencia. </a:t>
            </a:r>
            <a:endParaRPr lang="es-ES" sz="2400" dirty="0">
              <a:solidFill>
                <a:schemeClr val="bg2">
                  <a:lumMod val="75000"/>
                </a:schemeClr>
              </a:solidFill>
              <a:ea typeface="Open Sans Light" panose="020B0604020202020204" charset="0"/>
              <a:cs typeface="Open Sans Light" panose="020B0604020202020204" charset="0"/>
            </a:endParaRPr>
          </a:p>
        </p:txBody>
      </p:sp>
      <p:grpSp>
        <p:nvGrpSpPr>
          <p:cNvPr id="12" name="Grupo 11"/>
          <p:cNvGrpSpPr/>
          <p:nvPr/>
        </p:nvGrpSpPr>
        <p:grpSpPr>
          <a:xfrm>
            <a:off x="0" y="240001"/>
            <a:ext cx="9001125" cy="1076325"/>
            <a:chOff x="1133618" y="4137746"/>
            <a:chExt cx="9001125" cy="1076325"/>
          </a:xfrm>
        </p:grpSpPr>
        <p:pic>
          <p:nvPicPr>
            <p:cNvPr id="14" name="Imagen 13"/>
            <p:cNvPicPr>
              <a:picLocks noChangeAspect="1"/>
            </p:cNvPicPr>
            <p:nvPr/>
          </p:nvPicPr>
          <p:blipFill>
            <a:blip r:embed="rId4"/>
            <a:stretch>
              <a:fillRect/>
            </a:stretch>
          </p:blipFill>
          <p:spPr>
            <a:xfrm>
              <a:off x="1133618" y="4137746"/>
              <a:ext cx="9001125" cy="1076325"/>
            </a:xfrm>
            <a:prstGeom prst="rect">
              <a:avLst/>
            </a:prstGeom>
          </p:spPr>
        </p:pic>
        <p:sp>
          <p:nvSpPr>
            <p:cNvPr id="15" name="Rectángulo 14"/>
            <p:cNvSpPr/>
            <p:nvPr/>
          </p:nvSpPr>
          <p:spPr>
            <a:xfrm>
              <a:off x="1133618" y="4414298"/>
              <a:ext cx="3219599" cy="523220"/>
            </a:xfrm>
            <a:prstGeom prst="rect">
              <a:avLst/>
            </a:prstGeom>
          </p:spPr>
          <p:txBody>
            <a:bodyPr wrap="none">
              <a:spAutoFit/>
            </a:bodyPr>
            <a:lstStyle/>
            <a:p>
              <a:pPr algn="ctr"/>
              <a:r>
                <a:rPr lang="es-ES" sz="2800" b="1" dirty="0" smtClean="0">
                  <a:solidFill>
                    <a:schemeClr val="bg1"/>
                  </a:solidFill>
                </a:rPr>
                <a:t>DATA STORYTELLING</a:t>
              </a:r>
              <a:endParaRPr lang="es-ES" sz="2800" b="1" dirty="0">
                <a:solidFill>
                  <a:schemeClr val="bg1"/>
                </a:solidFill>
              </a:endParaRPr>
            </a:p>
          </p:txBody>
        </p:sp>
      </p:grpSp>
    </p:spTree>
    <p:extLst>
      <p:ext uri="{BB962C8B-B14F-4D97-AF65-F5344CB8AC3E}">
        <p14:creationId xmlns:p14="http://schemas.microsoft.com/office/powerpoint/2010/main" val="3358009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6"/>
          <p:cNvSpPr txBox="1"/>
          <p:nvPr/>
        </p:nvSpPr>
        <p:spPr>
          <a:xfrm>
            <a:off x="11062735" y="566733"/>
            <a:ext cx="565200" cy="226000"/>
          </a:xfrm>
          <a:prstGeom prst="rect">
            <a:avLst/>
          </a:prstGeom>
          <a:noFill/>
          <a:ln>
            <a:noFill/>
          </a:ln>
        </p:spPr>
        <p:txBody>
          <a:bodyPr spcFirstLastPara="1" wrap="square" lIns="0" tIns="0" rIns="0" bIns="0" anchor="t" anchorCtr="0">
            <a:noAutofit/>
          </a:bodyPr>
          <a:lstStyle/>
          <a:p>
            <a:pPr algn="r">
              <a:lnSpc>
                <a:spcPct val="115000"/>
              </a:lnSpc>
            </a:pPr>
            <a:endParaRPr sz="2400" dirty="0">
              <a:solidFill>
                <a:srgbClr val="666666"/>
              </a:solidFill>
              <a:latin typeface="Open Sans Light"/>
              <a:ea typeface="Open Sans Light"/>
              <a:cs typeface="Open Sans Light"/>
              <a:sym typeface="Open Sans Light"/>
            </a:endParaRPr>
          </a:p>
        </p:txBody>
      </p:sp>
      <p:sp>
        <p:nvSpPr>
          <p:cNvPr id="96" name="Google Shape;96;p16"/>
          <p:cNvSpPr txBox="1"/>
          <p:nvPr/>
        </p:nvSpPr>
        <p:spPr>
          <a:xfrm>
            <a:off x="8287798" y="3645309"/>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sp>
        <p:nvSpPr>
          <p:cNvPr id="13" name="Google Shape;107;p17">
            <a:extLst>
              <a:ext uri="{FF2B5EF4-FFF2-40B4-BE49-F238E27FC236}">
                <a16:creationId xmlns:a16="http://schemas.microsoft.com/office/drawing/2014/main" id="{D7FF106F-1F9E-49DD-BC02-90F65EA166CA}"/>
              </a:ext>
            </a:extLst>
          </p:cNvPr>
          <p:cNvSpPr txBox="1"/>
          <p:nvPr/>
        </p:nvSpPr>
        <p:spPr>
          <a:xfrm>
            <a:off x="3181951" y="1789988"/>
            <a:ext cx="7100800" cy="956400"/>
          </a:xfrm>
          <a:prstGeom prst="rect">
            <a:avLst/>
          </a:prstGeom>
          <a:noFill/>
          <a:ln>
            <a:noFill/>
          </a:ln>
        </p:spPr>
        <p:txBody>
          <a:bodyPr spcFirstLastPara="1" wrap="square" lIns="121900" tIns="121900" rIns="121900" bIns="121900" anchor="t" anchorCtr="0">
            <a:noAutofit/>
          </a:bodyPr>
          <a:lstStyle/>
          <a:p>
            <a:endParaRPr lang="es-ES" sz="2400" dirty="0"/>
          </a:p>
        </p:txBody>
      </p:sp>
      <p:sp>
        <p:nvSpPr>
          <p:cNvPr id="16" name="Google Shape;107;p17">
            <a:extLst>
              <a:ext uri="{FF2B5EF4-FFF2-40B4-BE49-F238E27FC236}">
                <a16:creationId xmlns:a16="http://schemas.microsoft.com/office/drawing/2014/main" id="{D7FF106F-1F9E-49DD-BC02-90F65EA166CA}"/>
              </a:ext>
            </a:extLst>
          </p:cNvPr>
          <p:cNvSpPr txBox="1"/>
          <p:nvPr/>
        </p:nvSpPr>
        <p:spPr>
          <a:xfrm>
            <a:off x="1110612" y="4080087"/>
            <a:ext cx="10517323" cy="2411880"/>
          </a:xfrm>
          <a:prstGeom prst="rect">
            <a:avLst/>
          </a:prstGeom>
          <a:noFill/>
          <a:ln>
            <a:noFill/>
          </a:ln>
        </p:spPr>
        <p:txBody>
          <a:bodyPr spcFirstLastPara="1" wrap="square" lIns="121900" tIns="121900" rIns="121900" bIns="121900" anchor="t" anchorCtr="0">
            <a:noAutofit/>
          </a:bodyPr>
          <a:lstStyle/>
          <a:p>
            <a:r>
              <a:rPr lang="es-ES" sz="2400" b="1" dirty="0">
                <a:ea typeface="Open Sans Light" panose="020B0604020202020204" charset="0"/>
                <a:cs typeface="Open Sans Light" panose="020B0604020202020204" charset="0"/>
              </a:rPr>
              <a:t>Visualización + Narración + Datos </a:t>
            </a:r>
            <a:r>
              <a:rPr lang="es-ES" sz="2400" dirty="0">
                <a:ea typeface="Open Sans Light" panose="020B0604020202020204" charset="0"/>
                <a:cs typeface="Open Sans Light" panose="020B0604020202020204" charset="0"/>
              </a:rPr>
              <a:t>= </a:t>
            </a:r>
            <a:r>
              <a:rPr lang="es-ES" sz="2400" dirty="0" err="1">
                <a:ea typeface="Open Sans Light" panose="020B0604020202020204" charset="0"/>
                <a:cs typeface="Open Sans Light" panose="020B0604020202020204" charset="0"/>
              </a:rPr>
              <a:t>Change</a:t>
            </a:r>
            <a:r>
              <a:rPr lang="es-ES" sz="2400" dirty="0">
                <a:ea typeface="Open Sans Light" panose="020B0604020202020204" charset="0"/>
                <a:cs typeface="Open Sans Light" panose="020B0604020202020204" charset="0"/>
              </a:rPr>
              <a:t>, logramos contar una historia con nuestros datos, logramos influenciar y llevar a ese cambio que estábamos buscando.</a:t>
            </a:r>
            <a:endParaRPr lang="es-ES" sz="2400" dirty="0">
              <a:solidFill>
                <a:schemeClr val="bg2">
                  <a:lumMod val="75000"/>
                </a:schemeClr>
              </a:solidFill>
              <a:ea typeface="Open Sans Light" panose="020B0604020202020204" charset="0"/>
              <a:cs typeface="Open Sans Light" panose="020B0604020202020204" charset="0"/>
            </a:endParaRPr>
          </a:p>
        </p:txBody>
      </p:sp>
      <p:pic>
        <p:nvPicPr>
          <p:cNvPr id="8194" name="Picture 2" descr="https://lh3.googleusercontent.com/59BSc6CQ1CFqmIwy7AVITVlBWUEZAo6MHewHbdDbmEz1Ue7XDFggrYEB9QxQh2XVSZuqNWnpxoKw78ac96Rjx8qDW9lp31tQM1QFOVc4TIf5uDkI-7RNizqAzFAw0jnWq7J4CThQ4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461" y="1489158"/>
            <a:ext cx="2719400" cy="251446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p:cNvGrpSpPr/>
          <p:nvPr/>
        </p:nvGrpSpPr>
        <p:grpSpPr>
          <a:xfrm>
            <a:off x="-37648" y="240001"/>
            <a:ext cx="9038773" cy="1076325"/>
            <a:chOff x="1095970" y="4137746"/>
            <a:chExt cx="9038773" cy="1076325"/>
          </a:xfrm>
        </p:grpSpPr>
        <p:pic>
          <p:nvPicPr>
            <p:cNvPr id="14" name="Imagen 13"/>
            <p:cNvPicPr>
              <a:picLocks noChangeAspect="1"/>
            </p:cNvPicPr>
            <p:nvPr/>
          </p:nvPicPr>
          <p:blipFill>
            <a:blip r:embed="rId4"/>
            <a:stretch>
              <a:fillRect/>
            </a:stretch>
          </p:blipFill>
          <p:spPr>
            <a:xfrm>
              <a:off x="1133618" y="4137746"/>
              <a:ext cx="9001125" cy="1076325"/>
            </a:xfrm>
            <a:prstGeom prst="rect">
              <a:avLst/>
            </a:prstGeom>
          </p:spPr>
        </p:pic>
        <p:sp>
          <p:nvSpPr>
            <p:cNvPr id="15" name="Rectángulo 14"/>
            <p:cNvSpPr/>
            <p:nvPr/>
          </p:nvSpPr>
          <p:spPr>
            <a:xfrm>
              <a:off x="1095970" y="4414298"/>
              <a:ext cx="3219599" cy="523220"/>
            </a:xfrm>
            <a:prstGeom prst="rect">
              <a:avLst/>
            </a:prstGeom>
          </p:spPr>
          <p:txBody>
            <a:bodyPr wrap="none">
              <a:spAutoFit/>
            </a:bodyPr>
            <a:lstStyle/>
            <a:p>
              <a:pPr algn="ctr"/>
              <a:r>
                <a:rPr lang="es-ES" sz="2800" b="1" dirty="0" smtClean="0">
                  <a:solidFill>
                    <a:schemeClr val="bg1"/>
                  </a:solidFill>
                </a:rPr>
                <a:t>DATA STORYTELLING</a:t>
              </a:r>
              <a:endParaRPr lang="es-ES" sz="2800" b="1" dirty="0">
                <a:solidFill>
                  <a:schemeClr val="bg1"/>
                </a:solidFill>
              </a:endParaRPr>
            </a:p>
          </p:txBody>
        </p:sp>
      </p:grpSp>
    </p:spTree>
    <p:extLst>
      <p:ext uri="{BB962C8B-B14F-4D97-AF65-F5344CB8AC3E}">
        <p14:creationId xmlns:p14="http://schemas.microsoft.com/office/powerpoint/2010/main" val="1627373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4110" name="Picture 14" descr="Resultado de imagen de pentah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156" y="2763519"/>
            <a:ext cx="4153153" cy="2257148"/>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96;p16"/>
          <p:cNvSpPr txBox="1"/>
          <p:nvPr/>
        </p:nvSpPr>
        <p:spPr>
          <a:xfrm>
            <a:off x="8561366" y="3211817"/>
            <a:ext cx="5857757" cy="3814000"/>
          </a:xfrm>
          <a:prstGeom prst="rect">
            <a:avLst/>
          </a:prstGeom>
          <a:noFill/>
          <a:ln>
            <a:noFill/>
          </a:ln>
        </p:spPr>
        <p:txBody>
          <a:bodyPr spcFirstLastPara="1" wrap="square" lIns="121900" tIns="121900" rIns="121900" bIns="121900" anchor="t" anchorCtr="0">
            <a:noAutofit/>
          </a:bodyPr>
          <a:lstStyle/>
          <a:p>
            <a:pPr>
              <a:lnSpc>
                <a:spcPct val="115000"/>
              </a:lnSpc>
            </a:pPr>
            <a:r>
              <a:rPr lang="es" sz="1600" dirty="0">
                <a:solidFill>
                  <a:srgbClr val="333333"/>
                </a:solidFill>
                <a:latin typeface="Open Sans Light"/>
                <a:ea typeface="Open Sans Light"/>
                <a:cs typeface="Open Sans Light"/>
                <a:sym typeface="Open Sans Light"/>
              </a:rPr>
              <a:t> </a:t>
            </a:r>
            <a:endParaRPr sz="1600" dirty="0">
              <a:solidFill>
                <a:srgbClr val="333333"/>
              </a:solidFill>
              <a:latin typeface="Open Sans Light"/>
              <a:ea typeface="Open Sans Light"/>
              <a:cs typeface="Open Sans Light"/>
              <a:sym typeface="Open Sans Light"/>
            </a:endParaRPr>
          </a:p>
        </p:txBody>
      </p:sp>
      <p:pic>
        <p:nvPicPr>
          <p:cNvPr id="4098" name="Picture 2"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0010" y="1646613"/>
            <a:ext cx="2683391" cy="147153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qlik"/>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s-ES" sz="2400"/>
          </a:p>
        </p:txBody>
      </p:sp>
      <p:pic>
        <p:nvPicPr>
          <p:cNvPr id="4102" name="Picture 6" descr="Ql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011" y="3510183"/>
            <a:ext cx="3106220" cy="94800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de tablea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35" y="4813342"/>
            <a:ext cx="2892983" cy="147793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sultado de imagen de OBIEE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3987" y="1693426"/>
            <a:ext cx="3245928" cy="123345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5582" y="4946066"/>
            <a:ext cx="4317153" cy="115124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p:cNvGrpSpPr/>
          <p:nvPr/>
        </p:nvGrpSpPr>
        <p:grpSpPr>
          <a:xfrm>
            <a:off x="0" y="240001"/>
            <a:ext cx="9001125" cy="1076325"/>
            <a:chOff x="1133618" y="4137746"/>
            <a:chExt cx="9001125" cy="1076325"/>
          </a:xfrm>
        </p:grpSpPr>
        <p:pic>
          <p:nvPicPr>
            <p:cNvPr id="19" name="Imagen 18"/>
            <p:cNvPicPr>
              <a:picLocks noChangeAspect="1"/>
            </p:cNvPicPr>
            <p:nvPr/>
          </p:nvPicPr>
          <p:blipFill>
            <a:blip r:embed="rId9"/>
            <a:stretch>
              <a:fillRect/>
            </a:stretch>
          </p:blipFill>
          <p:spPr>
            <a:xfrm>
              <a:off x="1133618" y="4137746"/>
              <a:ext cx="9001125" cy="1076325"/>
            </a:xfrm>
            <a:prstGeom prst="rect">
              <a:avLst/>
            </a:prstGeom>
          </p:spPr>
        </p:pic>
        <p:sp>
          <p:nvSpPr>
            <p:cNvPr id="20" name="Rectángulo 19"/>
            <p:cNvSpPr/>
            <p:nvPr/>
          </p:nvSpPr>
          <p:spPr>
            <a:xfrm>
              <a:off x="1133618" y="4414298"/>
              <a:ext cx="2081532" cy="523220"/>
            </a:xfrm>
            <a:prstGeom prst="rect">
              <a:avLst/>
            </a:prstGeom>
          </p:spPr>
          <p:txBody>
            <a:bodyPr wrap="none">
              <a:spAutoFit/>
            </a:bodyPr>
            <a:lstStyle/>
            <a:p>
              <a:pPr algn="ctr"/>
              <a:r>
                <a:rPr lang="es-ES" sz="2800" b="1" dirty="0" smtClean="0">
                  <a:solidFill>
                    <a:schemeClr val="bg1"/>
                  </a:solidFill>
                </a:rPr>
                <a:t>SOLUCIONES</a:t>
              </a:r>
              <a:endParaRPr lang="es-ES" sz="2800" b="1" dirty="0">
                <a:solidFill>
                  <a:schemeClr val="bg1"/>
                </a:solidFill>
              </a:endParaRPr>
            </a:p>
          </p:txBody>
        </p:sp>
      </p:grpSp>
    </p:spTree>
    <p:extLst>
      <p:ext uri="{BB962C8B-B14F-4D97-AF65-F5344CB8AC3E}">
        <p14:creationId xmlns:p14="http://schemas.microsoft.com/office/powerpoint/2010/main" val="35999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ipse 19"/>
          <p:cNvSpPr/>
          <p:nvPr/>
        </p:nvSpPr>
        <p:spPr>
          <a:xfrm>
            <a:off x="3400434" y="1546915"/>
            <a:ext cx="5057872" cy="511874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p:cNvSpPr/>
          <p:nvPr/>
        </p:nvSpPr>
        <p:spPr>
          <a:xfrm>
            <a:off x="4108253" y="3018627"/>
            <a:ext cx="3642239" cy="3594889"/>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p:cNvSpPr/>
          <p:nvPr/>
        </p:nvSpPr>
        <p:spPr>
          <a:xfrm>
            <a:off x="4594645" y="4106290"/>
            <a:ext cx="2669458" cy="244823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33618" y="4434174"/>
              <a:ext cx="4353051" cy="523220"/>
            </a:xfrm>
            <a:prstGeom prst="rect">
              <a:avLst/>
            </a:prstGeom>
          </p:spPr>
          <p:txBody>
            <a:bodyPr wrap="none">
              <a:spAutoFit/>
            </a:bodyPr>
            <a:lstStyle/>
            <a:p>
              <a:r>
                <a:rPr lang="es-ES" sz="2800" b="1" dirty="0" smtClean="0">
                  <a:solidFill>
                    <a:schemeClr val="bg1"/>
                  </a:solidFill>
                </a:rPr>
                <a:t>DATA SCIENCE - CONCEPTOS</a:t>
              </a:r>
              <a:endParaRPr lang="es-ES" sz="2800" b="1" dirty="0">
                <a:solidFill>
                  <a:schemeClr val="bg1"/>
                </a:solidFill>
              </a:endParaRPr>
            </a:p>
          </p:txBody>
        </p:sp>
      </p:grpSp>
      <p:sp>
        <p:nvSpPr>
          <p:cNvPr id="11" name="Elipse 10"/>
          <p:cNvSpPr/>
          <p:nvPr/>
        </p:nvSpPr>
        <p:spPr>
          <a:xfrm>
            <a:off x="5184577" y="5146050"/>
            <a:ext cx="1489587" cy="132735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Deep</a:t>
            </a:r>
          </a:p>
          <a:p>
            <a:pPr algn="ctr"/>
            <a:r>
              <a:rPr lang="es-ES" dirty="0" err="1" smtClean="0">
                <a:solidFill>
                  <a:schemeClr val="tx1"/>
                </a:solidFill>
              </a:rPr>
              <a:t>Learning</a:t>
            </a:r>
            <a:endParaRPr lang="es-ES" dirty="0">
              <a:solidFill>
                <a:schemeClr val="tx1"/>
              </a:solidFill>
            </a:endParaRPr>
          </a:p>
        </p:txBody>
      </p:sp>
      <p:sp>
        <p:nvSpPr>
          <p:cNvPr id="15" name="CuadroTexto 14"/>
          <p:cNvSpPr txBox="1"/>
          <p:nvPr/>
        </p:nvSpPr>
        <p:spPr>
          <a:xfrm>
            <a:off x="5325918" y="4418603"/>
            <a:ext cx="1206911" cy="646331"/>
          </a:xfrm>
          <a:prstGeom prst="rect">
            <a:avLst/>
          </a:prstGeom>
          <a:noFill/>
        </p:spPr>
        <p:txBody>
          <a:bodyPr wrap="square" rtlCol="0">
            <a:spAutoFit/>
          </a:bodyPr>
          <a:lstStyle/>
          <a:p>
            <a:pPr algn="ctr"/>
            <a:r>
              <a:rPr lang="es-ES" dirty="0" smtClean="0"/>
              <a:t>Machine </a:t>
            </a:r>
            <a:r>
              <a:rPr lang="es-ES" dirty="0" err="1" smtClean="0"/>
              <a:t>Learning</a:t>
            </a:r>
            <a:endParaRPr lang="es-ES" dirty="0"/>
          </a:p>
        </p:txBody>
      </p:sp>
      <p:sp>
        <p:nvSpPr>
          <p:cNvPr id="19" name="CuadroTexto 18"/>
          <p:cNvSpPr txBox="1"/>
          <p:nvPr/>
        </p:nvSpPr>
        <p:spPr>
          <a:xfrm>
            <a:off x="5240806" y="3292950"/>
            <a:ext cx="1377131" cy="646331"/>
          </a:xfrm>
          <a:prstGeom prst="rect">
            <a:avLst/>
          </a:prstGeom>
          <a:noFill/>
        </p:spPr>
        <p:txBody>
          <a:bodyPr wrap="square" rtlCol="0">
            <a:spAutoFit/>
          </a:bodyPr>
          <a:lstStyle/>
          <a:p>
            <a:pPr algn="ctr"/>
            <a:r>
              <a:rPr lang="es-ES" dirty="0" smtClean="0"/>
              <a:t>Inteligencia</a:t>
            </a:r>
          </a:p>
          <a:p>
            <a:pPr algn="ctr"/>
            <a:r>
              <a:rPr lang="es-ES" dirty="0" smtClean="0"/>
              <a:t>Artificial</a:t>
            </a:r>
            <a:endParaRPr lang="es-ES" dirty="0"/>
          </a:p>
        </p:txBody>
      </p:sp>
      <p:sp>
        <p:nvSpPr>
          <p:cNvPr id="21" name="CuadroTexto 20"/>
          <p:cNvSpPr txBox="1"/>
          <p:nvPr/>
        </p:nvSpPr>
        <p:spPr>
          <a:xfrm>
            <a:off x="5154992" y="2102787"/>
            <a:ext cx="1377131" cy="646331"/>
          </a:xfrm>
          <a:prstGeom prst="rect">
            <a:avLst/>
          </a:prstGeom>
          <a:noFill/>
        </p:spPr>
        <p:txBody>
          <a:bodyPr wrap="square" rtlCol="0">
            <a:spAutoFit/>
          </a:bodyPr>
          <a:lstStyle/>
          <a:p>
            <a:pPr algn="ctr"/>
            <a:r>
              <a:rPr lang="es-ES" dirty="0" smtClean="0"/>
              <a:t>Ciencia de Datos</a:t>
            </a:r>
            <a:endParaRPr lang="es-ES" dirty="0"/>
          </a:p>
        </p:txBody>
      </p:sp>
      <p:sp>
        <p:nvSpPr>
          <p:cNvPr id="2" name="CuadroTexto 1"/>
          <p:cNvSpPr txBox="1"/>
          <p:nvPr/>
        </p:nvSpPr>
        <p:spPr>
          <a:xfrm>
            <a:off x="165855" y="3583069"/>
            <a:ext cx="2526766" cy="769441"/>
          </a:xfrm>
          <a:prstGeom prst="rect">
            <a:avLst/>
          </a:prstGeom>
          <a:noFill/>
        </p:spPr>
        <p:txBody>
          <a:bodyPr wrap="square" rtlCol="0">
            <a:spAutoFit/>
          </a:bodyPr>
          <a:lstStyle/>
          <a:p>
            <a:r>
              <a:rPr lang="es-ES" sz="1400" dirty="0" smtClean="0"/>
              <a:t>Máquinas que realizan acciones humanas como entender, tomar decisiones</a:t>
            </a:r>
            <a:r>
              <a:rPr lang="es-ES" sz="1400" dirty="0"/>
              <a:t> </a:t>
            </a:r>
            <a:r>
              <a:rPr lang="es-ES" sz="1400" dirty="0" smtClean="0"/>
              <a:t>o </a:t>
            </a:r>
            <a:r>
              <a:rPr lang="es-ES" sz="1600" b="1" dirty="0" smtClean="0">
                <a:solidFill>
                  <a:schemeClr val="accent2">
                    <a:lumMod val="75000"/>
                  </a:schemeClr>
                </a:solidFill>
              </a:rPr>
              <a:t>aprender… </a:t>
            </a:r>
            <a:endParaRPr lang="es-ES" sz="1400" b="1" dirty="0">
              <a:solidFill>
                <a:schemeClr val="accent2">
                  <a:lumMod val="75000"/>
                </a:schemeClr>
              </a:solidFill>
            </a:endParaRPr>
          </a:p>
        </p:txBody>
      </p:sp>
      <p:cxnSp>
        <p:nvCxnSpPr>
          <p:cNvPr id="7" name="Conector angular 6"/>
          <p:cNvCxnSpPr>
            <a:stCxn id="2" idx="3"/>
            <a:endCxn id="18" idx="2"/>
          </p:cNvCxnSpPr>
          <p:nvPr/>
        </p:nvCxnSpPr>
        <p:spPr>
          <a:xfrm>
            <a:off x="2692621" y="3967790"/>
            <a:ext cx="1415632" cy="84828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Conector angular 9"/>
          <p:cNvCxnSpPr>
            <a:stCxn id="2" idx="2"/>
            <a:endCxn id="17" idx="2"/>
          </p:cNvCxnSpPr>
          <p:nvPr/>
        </p:nvCxnSpPr>
        <p:spPr>
          <a:xfrm rot="16200000" flipH="1">
            <a:off x="2522993" y="3258754"/>
            <a:ext cx="977896" cy="3165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266037" y="2118837"/>
            <a:ext cx="2331363" cy="523220"/>
          </a:xfrm>
          <a:prstGeom prst="rect">
            <a:avLst/>
          </a:prstGeom>
        </p:spPr>
        <p:txBody>
          <a:bodyPr wrap="square">
            <a:spAutoFit/>
          </a:bodyPr>
          <a:lstStyle/>
          <a:p>
            <a:r>
              <a:rPr lang="es-ES" sz="1400" dirty="0" smtClean="0"/>
              <a:t>Es imprescindible aplicar técnicas basadas en IA</a:t>
            </a:r>
            <a:endParaRPr lang="es-ES" sz="1400" dirty="0"/>
          </a:p>
        </p:txBody>
      </p:sp>
      <p:cxnSp>
        <p:nvCxnSpPr>
          <p:cNvPr id="22" name="Conector angular 21"/>
          <p:cNvCxnSpPr>
            <a:stCxn id="13" idx="0"/>
            <a:endCxn id="20" idx="1"/>
          </p:cNvCxnSpPr>
          <p:nvPr/>
        </p:nvCxnSpPr>
        <p:spPr>
          <a:xfrm rot="16200000" flipH="1">
            <a:off x="2697579" y="852976"/>
            <a:ext cx="177701" cy="2709423"/>
          </a:xfrm>
          <a:prstGeom prst="bentConnector3">
            <a:avLst>
              <a:gd name="adj1" fmla="val -181235"/>
            </a:avLst>
          </a:prstGeom>
        </p:spPr>
        <p:style>
          <a:lnRef idx="1">
            <a:schemeClr val="accent1"/>
          </a:lnRef>
          <a:fillRef idx="0">
            <a:schemeClr val="accent1"/>
          </a:fillRef>
          <a:effectRef idx="0">
            <a:schemeClr val="accent1"/>
          </a:effectRef>
          <a:fontRef idx="minor">
            <a:schemeClr val="tx1"/>
          </a:fontRef>
        </p:style>
      </p:cxnSp>
      <p:cxnSp>
        <p:nvCxnSpPr>
          <p:cNvPr id="25" name="Conector recto 24"/>
          <p:cNvCxnSpPr>
            <a:stCxn id="13" idx="2"/>
            <a:endCxn id="2" idx="0"/>
          </p:cNvCxnSpPr>
          <p:nvPr/>
        </p:nvCxnSpPr>
        <p:spPr>
          <a:xfrm flipH="1">
            <a:off x="1429238" y="2642057"/>
            <a:ext cx="2481" cy="9410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66037" y="5684089"/>
            <a:ext cx="3134397" cy="307777"/>
          </a:xfrm>
          <a:prstGeom prst="rect">
            <a:avLst/>
          </a:prstGeom>
        </p:spPr>
        <p:txBody>
          <a:bodyPr wrap="square">
            <a:spAutoFit/>
          </a:bodyPr>
          <a:lstStyle/>
          <a:p>
            <a:r>
              <a:rPr lang="es-ES" sz="1400" dirty="0" smtClean="0"/>
              <a:t>…mediante determinados algoritmos</a:t>
            </a:r>
            <a:endParaRPr lang="es-ES" sz="1400" dirty="0"/>
          </a:p>
        </p:txBody>
      </p:sp>
      <p:cxnSp>
        <p:nvCxnSpPr>
          <p:cNvPr id="29" name="Conector angular 28"/>
          <p:cNvCxnSpPr>
            <a:stCxn id="27" idx="3"/>
            <a:endCxn id="11" idx="2"/>
          </p:cNvCxnSpPr>
          <p:nvPr/>
        </p:nvCxnSpPr>
        <p:spPr>
          <a:xfrm flipV="1">
            <a:off x="3400434" y="5809728"/>
            <a:ext cx="1784143" cy="2825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29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2"/>
            <a:stretch>
              <a:fillRect/>
            </a:stretch>
          </p:blipFill>
          <p:spPr>
            <a:xfrm>
              <a:off x="1133618" y="4137745"/>
              <a:ext cx="9001125" cy="1076325"/>
            </a:xfrm>
            <a:prstGeom prst="rect">
              <a:avLst/>
            </a:prstGeom>
          </p:spPr>
        </p:pic>
        <p:sp>
          <p:nvSpPr>
            <p:cNvPr id="3" name="Rectángulo 2"/>
            <p:cNvSpPr/>
            <p:nvPr/>
          </p:nvSpPr>
          <p:spPr>
            <a:xfrm>
              <a:off x="1133618" y="4434174"/>
              <a:ext cx="8236870" cy="523220"/>
            </a:xfrm>
            <a:prstGeom prst="rect">
              <a:avLst/>
            </a:prstGeom>
          </p:spPr>
          <p:txBody>
            <a:bodyPr wrap="none">
              <a:spAutoFit/>
            </a:bodyPr>
            <a:lstStyle/>
            <a:p>
              <a:r>
                <a:rPr lang="es-ES" sz="2800" b="1" dirty="0" smtClean="0">
                  <a:solidFill>
                    <a:schemeClr val="bg1"/>
                  </a:solidFill>
                </a:rPr>
                <a:t>DATA SCIENCE – TIPOS DE APRENDIZAJE AUTOMÁTICO</a:t>
              </a:r>
              <a:endParaRPr lang="es-ES" sz="2800" b="1" dirty="0">
                <a:solidFill>
                  <a:schemeClr val="bg1"/>
                </a:solidFill>
              </a:endParaRPr>
            </a:p>
          </p:txBody>
        </p:sp>
      </p:grpSp>
      <p:sp>
        <p:nvSpPr>
          <p:cNvPr id="12" name="Rectángulo 11"/>
          <p:cNvSpPr/>
          <p:nvPr/>
        </p:nvSpPr>
        <p:spPr>
          <a:xfrm>
            <a:off x="12134" y="1594784"/>
            <a:ext cx="11600355" cy="5262979"/>
          </a:xfrm>
          <a:prstGeom prst="rect">
            <a:avLst/>
          </a:prstGeom>
        </p:spPr>
        <p:txBody>
          <a:bodyPr wrap="square">
            <a:spAutoFit/>
          </a:bodyPr>
          <a:lstStyle/>
          <a:p>
            <a:pPr marL="285750" indent="-285750" algn="just">
              <a:buFont typeface="Arial" panose="020B0604020202020204" pitchFamily="34" charset="0"/>
              <a:buChar char="•"/>
            </a:pPr>
            <a:r>
              <a:rPr lang="es-ES" sz="2400" b="1" dirty="0" smtClean="0"/>
              <a:t>Aprendizaje Supervisado</a:t>
            </a:r>
            <a:r>
              <a:rPr lang="es-ES" sz="2400" dirty="0" smtClean="0"/>
              <a:t> </a:t>
            </a:r>
          </a:p>
          <a:p>
            <a:pPr marL="742950" lvl="1" indent="-285750" algn="just">
              <a:buFont typeface="Arial" panose="020B0604020202020204" pitchFamily="34" charset="0"/>
              <a:buChar char="•"/>
            </a:pPr>
            <a:r>
              <a:rPr lang="es-ES" sz="2400" dirty="0" smtClean="0"/>
              <a:t>El modelo se entrena con un conjunto de muestra que viene previamente clasificado al que se le conoce como conjunto de entrenamiento.</a:t>
            </a:r>
          </a:p>
          <a:p>
            <a:pPr marL="742950" lvl="1" indent="-285750" algn="just">
              <a:buFont typeface="Arial" panose="020B0604020202020204" pitchFamily="34" charset="0"/>
              <a:buChar char="•"/>
            </a:pPr>
            <a:r>
              <a:rPr lang="es-ES" sz="2400" dirty="0" smtClean="0"/>
              <a:t>El algoritmo se </a:t>
            </a:r>
            <a:r>
              <a:rPr lang="es-ES" sz="2400" dirty="0" smtClean="0"/>
              <a:t>basa </a:t>
            </a:r>
            <a:r>
              <a:rPr lang="es-ES" sz="2400" dirty="0" smtClean="0"/>
              <a:t>en este conjunto de entrenamiento para ir ajustando el modelo, aprendiendo a clasificar las entradas mediante la comparación con el resultado esperado.</a:t>
            </a:r>
          </a:p>
          <a:p>
            <a:pPr marL="742950" lvl="1" indent="-285750" algn="just">
              <a:buFont typeface="Arial" panose="020B0604020202020204" pitchFamily="34" charset="0"/>
              <a:buChar char="•"/>
            </a:pPr>
            <a:r>
              <a:rPr lang="es-ES" sz="2400" dirty="0" smtClean="0"/>
              <a:t>Se suele usar en (dependiendo de su variable objetivo):</a:t>
            </a:r>
          </a:p>
          <a:p>
            <a:pPr marL="1200150" lvl="2" indent="-285750" algn="just">
              <a:buFont typeface="Arial" panose="020B0604020202020204" pitchFamily="34" charset="0"/>
              <a:buChar char="•"/>
            </a:pPr>
            <a:r>
              <a:rPr lang="es-ES" sz="2400" dirty="0" smtClean="0"/>
              <a:t>Problemas de clasificación (variable categórica)</a:t>
            </a:r>
          </a:p>
          <a:p>
            <a:pPr marL="1657350" lvl="3" indent="-285750" algn="just">
              <a:buFont typeface="Arial" panose="020B0604020202020204" pitchFamily="34" charset="0"/>
              <a:buChar char="•"/>
            </a:pPr>
            <a:r>
              <a:rPr lang="es-ES" sz="2400" dirty="0" smtClean="0"/>
              <a:t>Este correo es spam: Sí/No</a:t>
            </a:r>
          </a:p>
          <a:p>
            <a:pPr marL="1657350" lvl="3" indent="-285750" algn="just">
              <a:buFont typeface="Arial" panose="020B0604020202020204" pitchFamily="34" charset="0"/>
              <a:buChar char="•"/>
            </a:pPr>
            <a:r>
              <a:rPr lang="es-ES" sz="2400" dirty="0" smtClean="0"/>
              <a:t>Concesión de un crédito: conceder/denegar/dudoso</a:t>
            </a:r>
          </a:p>
          <a:p>
            <a:pPr marL="1200150" lvl="2" indent="-285750" algn="just">
              <a:buFont typeface="Arial" panose="020B0604020202020204" pitchFamily="34" charset="0"/>
              <a:buChar char="•"/>
            </a:pPr>
            <a:r>
              <a:rPr lang="es-ES" sz="2400" dirty="0" smtClean="0"/>
              <a:t>Problemas de regresión (variable numérica):</a:t>
            </a:r>
          </a:p>
          <a:p>
            <a:pPr marL="1657350" lvl="3" indent="-285750" algn="just">
              <a:buFont typeface="Arial" panose="020B0604020202020204" pitchFamily="34" charset="0"/>
              <a:buChar char="•"/>
            </a:pPr>
            <a:r>
              <a:rPr lang="es-ES" sz="2400" dirty="0" smtClean="0"/>
              <a:t>Estimación de ventas de un producto</a:t>
            </a:r>
          </a:p>
          <a:p>
            <a:pPr marL="1657350" lvl="3" indent="-285750" algn="just">
              <a:buFont typeface="Arial" panose="020B0604020202020204" pitchFamily="34" charset="0"/>
              <a:buChar char="•"/>
            </a:pPr>
            <a:r>
              <a:rPr lang="es-ES" sz="2400" dirty="0" smtClean="0"/>
              <a:t>Estimación del precio del alquiler de una vivienda.</a:t>
            </a:r>
          </a:p>
          <a:p>
            <a:pPr algn="just"/>
            <a:endParaRPr lang="es-ES" sz="2400" dirty="0" smtClean="0"/>
          </a:p>
        </p:txBody>
      </p:sp>
    </p:spTree>
    <p:extLst>
      <p:ext uri="{BB962C8B-B14F-4D97-AF65-F5344CB8AC3E}">
        <p14:creationId xmlns:p14="http://schemas.microsoft.com/office/powerpoint/2010/main" val="162729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3"/>
            <a:stretch>
              <a:fillRect/>
            </a:stretch>
          </p:blipFill>
          <p:spPr>
            <a:xfrm>
              <a:off x="1133618" y="4137745"/>
              <a:ext cx="9001125" cy="1076325"/>
            </a:xfrm>
            <a:prstGeom prst="rect">
              <a:avLst/>
            </a:prstGeom>
          </p:spPr>
        </p:pic>
        <p:sp>
          <p:nvSpPr>
            <p:cNvPr id="3" name="Rectángulo 2"/>
            <p:cNvSpPr/>
            <p:nvPr/>
          </p:nvSpPr>
          <p:spPr>
            <a:xfrm>
              <a:off x="1133618" y="4434174"/>
              <a:ext cx="8236870" cy="523220"/>
            </a:xfrm>
            <a:prstGeom prst="rect">
              <a:avLst/>
            </a:prstGeom>
          </p:spPr>
          <p:txBody>
            <a:bodyPr wrap="none">
              <a:spAutoFit/>
            </a:bodyPr>
            <a:lstStyle/>
            <a:p>
              <a:r>
                <a:rPr lang="es-ES" sz="2800" b="1" dirty="0" smtClean="0">
                  <a:solidFill>
                    <a:schemeClr val="bg1"/>
                  </a:solidFill>
                </a:rPr>
                <a:t>DATA SCIENCE – TIPOS DE APRENDIZAJE AUTOMÁTICO</a:t>
              </a:r>
              <a:endParaRPr lang="es-ES" sz="2800" b="1" dirty="0">
                <a:solidFill>
                  <a:schemeClr val="bg1"/>
                </a:solidFill>
              </a:endParaRPr>
            </a:p>
          </p:txBody>
        </p:sp>
      </p:grpSp>
      <p:sp>
        <p:nvSpPr>
          <p:cNvPr id="12" name="Rectángulo 11"/>
          <p:cNvSpPr/>
          <p:nvPr/>
        </p:nvSpPr>
        <p:spPr>
          <a:xfrm>
            <a:off x="12134" y="1594784"/>
            <a:ext cx="11600355" cy="4524315"/>
          </a:xfrm>
          <a:prstGeom prst="rect">
            <a:avLst/>
          </a:prstGeom>
        </p:spPr>
        <p:txBody>
          <a:bodyPr wrap="square">
            <a:spAutoFit/>
          </a:bodyPr>
          <a:lstStyle/>
          <a:p>
            <a:pPr marL="285750" indent="-285750" algn="just">
              <a:buFont typeface="Arial" panose="020B0604020202020204" pitchFamily="34" charset="0"/>
              <a:buChar char="•"/>
            </a:pPr>
            <a:r>
              <a:rPr lang="es-ES" sz="2400" b="1" dirty="0" smtClean="0"/>
              <a:t>Aprendizaje No Supervisado</a:t>
            </a:r>
            <a:r>
              <a:rPr lang="es-ES" sz="2400" dirty="0" smtClean="0"/>
              <a:t> </a:t>
            </a:r>
          </a:p>
          <a:p>
            <a:pPr marL="742950" lvl="1" indent="-285750" algn="just">
              <a:buFont typeface="Arial" panose="020B0604020202020204" pitchFamily="34" charset="0"/>
              <a:buChar char="•"/>
            </a:pPr>
            <a:r>
              <a:rPr lang="es-ES" sz="2400" dirty="0" smtClean="0"/>
              <a:t>Este tipo de algoritmos ajustan su modelo sin tener en cuenta la salida.</a:t>
            </a:r>
          </a:p>
          <a:p>
            <a:pPr marL="742950" lvl="1" indent="-285750" algn="just">
              <a:buFont typeface="Arial" panose="020B0604020202020204" pitchFamily="34" charset="0"/>
              <a:buChar char="•"/>
            </a:pPr>
            <a:r>
              <a:rPr lang="es-ES" sz="2400" dirty="0" smtClean="0"/>
              <a:t>Tiene un carácter exploratorio</a:t>
            </a:r>
          </a:p>
          <a:p>
            <a:pPr marL="742950" lvl="1" indent="-285750" algn="just">
              <a:buFont typeface="Arial" panose="020B0604020202020204" pitchFamily="34" charset="0"/>
              <a:buChar char="•"/>
            </a:pPr>
            <a:r>
              <a:rPr lang="es-ES" sz="2400" dirty="0" smtClean="0"/>
              <a:t>Dentro de este tipo de algoritmos se buscan agrupamientos, tareas tipos </a:t>
            </a:r>
            <a:r>
              <a:rPr lang="es-ES" sz="2400" dirty="0" err="1" smtClean="0"/>
              <a:t>clustering</a:t>
            </a:r>
            <a:r>
              <a:rPr lang="es-ES" sz="2400" dirty="0" smtClean="0"/>
              <a:t>, para la búsqueda de </a:t>
            </a:r>
            <a:r>
              <a:rPr lang="es-ES" sz="2400" dirty="0" err="1" smtClean="0"/>
              <a:t>similtudes</a:t>
            </a:r>
            <a:r>
              <a:rPr lang="es-ES" sz="2400" dirty="0" smtClean="0"/>
              <a:t>.</a:t>
            </a:r>
          </a:p>
          <a:p>
            <a:pPr marL="742950" lvl="1" indent="-285750" algn="just">
              <a:buFont typeface="Arial" panose="020B0604020202020204" pitchFamily="34" charset="0"/>
              <a:buChar char="•"/>
            </a:pPr>
            <a:r>
              <a:rPr lang="es-ES" sz="2400" dirty="0" smtClean="0"/>
              <a:t>Algunos ejemplos de este tipo de algoritmos serían:</a:t>
            </a:r>
          </a:p>
          <a:p>
            <a:pPr marL="1200150" lvl="2" indent="-285750" algn="just">
              <a:buFont typeface="Arial" panose="020B0604020202020204" pitchFamily="34" charset="0"/>
              <a:buChar char="•"/>
            </a:pPr>
            <a:r>
              <a:rPr lang="es-ES" sz="2400" dirty="0" smtClean="0"/>
              <a:t>La detección de anomalías</a:t>
            </a:r>
          </a:p>
          <a:p>
            <a:pPr marL="1200150" lvl="2" indent="-285750" algn="just">
              <a:buFont typeface="Arial" panose="020B0604020202020204" pitchFamily="34" charset="0"/>
              <a:buChar char="•"/>
            </a:pPr>
            <a:r>
              <a:rPr lang="es-ES" sz="2400" dirty="0" smtClean="0"/>
              <a:t>Segmentación de problemas sin conocimiento previo</a:t>
            </a:r>
          </a:p>
          <a:p>
            <a:pPr marL="1200150" lvl="2" indent="-285750" algn="just">
              <a:buFont typeface="Arial" panose="020B0604020202020204" pitchFamily="34" charset="0"/>
              <a:buChar char="•"/>
            </a:pPr>
            <a:r>
              <a:rPr lang="es-ES" sz="2400" dirty="0"/>
              <a:t>Compresión de imágenes</a:t>
            </a:r>
          </a:p>
          <a:p>
            <a:pPr lvl="2" algn="just"/>
            <a:endParaRPr lang="es-ES" sz="2400" dirty="0" smtClean="0"/>
          </a:p>
          <a:p>
            <a:pPr marL="1200150" lvl="2" indent="-285750" algn="just">
              <a:buFont typeface="Arial" panose="020B0604020202020204" pitchFamily="34" charset="0"/>
              <a:buChar char="•"/>
            </a:pPr>
            <a:endParaRPr lang="es-ES" sz="2400" dirty="0" smtClean="0"/>
          </a:p>
          <a:p>
            <a:pPr marL="742950" lvl="1" indent="-285750" algn="just">
              <a:buFont typeface="Arial" panose="020B0604020202020204" pitchFamily="34" charset="0"/>
              <a:buChar char="•"/>
            </a:pPr>
            <a:endParaRPr lang="es-ES" sz="2400" dirty="0" smtClean="0"/>
          </a:p>
        </p:txBody>
      </p:sp>
      <p:pic>
        <p:nvPicPr>
          <p:cNvPr id="2" name="Imagen 1"/>
          <p:cNvPicPr>
            <a:picLocks noChangeAspect="1"/>
          </p:cNvPicPr>
          <p:nvPr/>
        </p:nvPicPr>
        <p:blipFill>
          <a:blip r:embed="rId4"/>
          <a:stretch>
            <a:fillRect/>
          </a:stretch>
        </p:blipFill>
        <p:spPr>
          <a:xfrm>
            <a:off x="8236870" y="4380569"/>
            <a:ext cx="3745580" cy="2360996"/>
          </a:xfrm>
          <a:prstGeom prst="rect">
            <a:avLst/>
          </a:prstGeom>
        </p:spPr>
      </p:pic>
      <p:pic>
        <p:nvPicPr>
          <p:cNvPr id="1026" name="Picture 2" descr="https://upload.wikimedia.org/wikipedia/commons/thumb/c/c8/Cluster-2.svg/1280px-Cluster-2.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9593" y="4165943"/>
            <a:ext cx="4172333" cy="279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2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40000"/>
            <a:ext cx="9001125" cy="1076325"/>
            <a:chOff x="1133618" y="4137745"/>
            <a:chExt cx="9001125" cy="1076325"/>
          </a:xfrm>
        </p:grpSpPr>
        <p:pic>
          <p:nvPicPr>
            <p:cNvPr id="5" name="Imagen 4"/>
            <p:cNvPicPr>
              <a:picLocks noChangeAspect="1"/>
            </p:cNvPicPr>
            <p:nvPr/>
          </p:nvPicPr>
          <p:blipFill>
            <a:blip r:embed="rId3"/>
            <a:stretch>
              <a:fillRect/>
            </a:stretch>
          </p:blipFill>
          <p:spPr>
            <a:xfrm>
              <a:off x="1133618" y="4137745"/>
              <a:ext cx="9001125" cy="1076325"/>
            </a:xfrm>
            <a:prstGeom prst="rect">
              <a:avLst/>
            </a:prstGeom>
          </p:spPr>
        </p:pic>
        <p:sp>
          <p:nvSpPr>
            <p:cNvPr id="3" name="Rectángulo 2"/>
            <p:cNvSpPr/>
            <p:nvPr/>
          </p:nvSpPr>
          <p:spPr>
            <a:xfrm>
              <a:off x="1133618" y="4434174"/>
              <a:ext cx="8236870" cy="523220"/>
            </a:xfrm>
            <a:prstGeom prst="rect">
              <a:avLst/>
            </a:prstGeom>
          </p:spPr>
          <p:txBody>
            <a:bodyPr wrap="none">
              <a:spAutoFit/>
            </a:bodyPr>
            <a:lstStyle/>
            <a:p>
              <a:r>
                <a:rPr lang="es-ES" sz="2800" b="1" dirty="0" smtClean="0">
                  <a:solidFill>
                    <a:schemeClr val="bg1"/>
                  </a:solidFill>
                </a:rPr>
                <a:t>DATA SCIENCE – TIPOS DE APRENDIZAJE AUTOMÁTICO</a:t>
              </a:r>
              <a:endParaRPr lang="es-ES" sz="2800" b="1" dirty="0">
                <a:solidFill>
                  <a:schemeClr val="bg1"/>
                </a:solidFill>
              </a:endParaRPr>
            </a:p>
          </p:txBody>
        </p:sp>
      </p:grpSp>
      <p:sp>
        <p:nvSpPr>
          <p:cNvPr id="12" name="Rectángulo 11"/>
          <p:cNvSpPr/>
          <p:nvPr/>
        </p:nvSpPr>
        <p:spPr>
          <a:xfrm>
            <a:off x="12134" y="1315131"/>
            <a:ext cx="7120186" cy="3046988"/>
          </a:xfrm>
          <a:prstGeom prst="rect">
            <a:avLst/>
          </a:prstGeom>
        </p:spPr>
        <p:txBody>
          <a:bodyPr wrap="square">
            <a:spAutoFit/>
          </a:bodyPr>
          <a:lstStyle/>
          <a:p>
            <a:pPr marL="285750" indent="-285750" algn="just">
              <a:buFont typeface="Arial" panose="020B0604020202020204" pitchFamily="34" charset="0"/>
              <a:buChar char="•"/>
            </a:pPr>
            <a:r>
              <a:rPr lang="es-ES" sz="2400" b="1" dirty="0" smtClean="0"/>
              <a:t>Aprendizaje Por Refuerzo</a:t>
            </a:r>
            <a:endParaRPr lang="es-ES" sz="2400" dirty="0" smtClean="0"/>
          </a:p>
          <a:p>
            <a:pPr marL="742950" lvl="1" indent="-285750" algn="just">
              <a:buFont typeface="Arial" panose="020B0604020202020204" pitchFamily="34" charset="0"/>
              <a:buChar char="•"/>
            </a:pPr>
            <a:r>
              <a:rPr lang="es-ES" sz="2400" dirty="0" smtClean="0"/>
              <a:t>Mejorar la respuesta del modelo mediante la retroalimentación.</a:t>
            </a:r>
          </a:p>
          <a:p>
            <a:pPr marL="742950" lvl="1" indent="-285750" algn="just">
              <a:buFont typeface="Arial" panose="020B0604020202020204" pitchFamily="34" charset="0"/>
              <a:buChar char="•"/>
            </a:pPr>
            <a:r>
              <a:rPr lang="es-ES" sz="2400" dirty="0" smtClean="0"/>
              <a:t>Aprende a base de ensayo-error, aproximación conductista.</a:t>
            </a:r>
          </a:p>
          <a:p>
            <a:pPr marL="742950" lvl="1" indent="-285750" algn="just">
              <a:buFont typeface="Arial" panose="020B0604020202020204" pitchFamily="34" charset="0"/>
              <a:buChar char="•"/>
            </a:pPr>
            <a:r>
              <a:rPr lang="es-ES" sz="2400" dirty="0" smtClean="0"/>
              <a:t>Maximizar </a:t>
            </a:r>
            <a:r>
              <a:rPr lang="es-ES" sz="2400" dirty="0" smtClean="0"/>
              <a:t>la recompensa antes que minimizar el error.</a:t>
            </a:r>
          </a:p>
          <a:p>
            <a:pPr marL="742950" lvl="1" indent="-285750" algn="just">
              <a:buFont typeface="Arial" panose="020B0604020202020204" pitchFamily="34" charset="0"/>
              <a:buChar char="•"/>
            </a:pPr>
            <a:r>
              <a:rPr lang="es-ES" sz="2400" dirty="0" smtClean="0"/>
              <a:t>Componentes</a:t>
            </a:r>
            <a:r>
              <a:rPr lang="es-ES" sz="2400" dirty="0" smtClean="0"/>
              <a:t>:</a:t>
            </a:r>
            <a:endParaRPr lang="es-ES" sz="2400" dirty="0" smtClean="0"/>
          </a:p>
        </p:txBody>
      </p:sp>
      <p:pic>
        <p:nvPicPr>
          <p:cNvPr id="2" name="Imagen 1"/>
          <p:cNvPicPr>
            <a:picLocks noChangeAspect="1"/>
          </p:cNvPicPr>
          <p:nvPr/>
        </p:nvPicPr>
        <p:blipFill>
          <a:blip r:embed="rId4"/>
          <a:stretch>
            <a:fillRect/>
          </a:stretch>
        </p:blipFill>
        <p:spPr>
          <a:xfrm>
            <a:off x="7411923" y="1724297"/>
            <a:ext cx="4614897" cy="1906302"/>
          </a:xfrm>
          <a:prstGeom prst="rect">
            <a:avLst/>
          </a:prstGeom>
        </p:spPr>
      </p:pic>
      <p:sp>
        <p:nvSpPr>
          <p:cNvPr id="4" name="Rectángulo 3"/>
          <p:cNvSpPr/>
          <p:nvPr/>
        </p:nvSpPr>
        <p:spPr>
          <a:xfrm>
            <a:off x="291736" y="4219303"/>
            <a:ext cx="11735083" cy="2677656"/>
          </a:xfrm>
          <a:prstGeom prst="rect">
            <a:avLst/>
          </a:prstGeom>
        </p:spPr>
        <p:txBody>
          <a:bodyPr wrap="square">
            <a:spAutoFit/>
          </a:bodyPr>
          <a:lstStyle/>
          <a:p>
            <a:pPr marL="1200150" lvl="2" indent="-285750" algn="just">
              <a:buFont typeface="Arial" panose="020B0604020202020204" pitchFamily="34" charset="0"/>
              <a:buChar char="•"/>
            </a:pPr>
            <a:r>
              <a:rPr lang="es-ES" sz="2400" dirty="0"/>
              <a:t>Agente: modelo a entrenar y que debe aprender a tomar decisiones</a:t>
            </a:r>
          </a:p>
          <a:p>
            <a:pPr marL="1200150" lvl="2" indent="-285750" algn="just">
              <a:buFont typeface="Arial" panose="020B0604020202020204" pitchFamily="34" charset="0"/>
              <a:buChar char="•"/>
            </a:pPr>
            <a:r>
              <a:rPr lang="es-ES" sz="2400" dirty="0"/>
              <a:t>Ambiente: será el entorno donde interactúa y se mueve. Contiene las limitaciones y reglas posibles en cada momento.</a:t>
            </a:r>
          </a:p>
          <a:p>
            <a:pPr marL="1200150" lvl="2" indent="-285750" algn="just">
              <a:buFont typeface="Arial" panose="020B0604020202020204" pitchFamily="34" charset="0"/>
              <a:buChar char="•"/>
            </a:pPr>
            <a:r>
              <a:rPr lang="es-ES" sz="2400" dirty="0"/>
              <a:t>Acción: posibles acciones que puede tomar el agente</a:t>
            </a:r>
          </a:p>
          <a:p>
            <a:pPr marL="1200150" lvl="2" indent="-285750" algn="just">
              <a:buFont typeface="Arial" panose="020B0604020202020204" pitchFamily="34" charset="0"/>
              <a:buChar char="•"/>
            </a:pPr>
            <a:r>
              <a:rPr lang="es-ES" sz="2400" dirty="0"/>
              <a:t>Estado: indicadores del ambiente de cómo están los diversos elementos</a:t>
            </a:r>
          </a:p>
          <a:p>
            <a:pPr marL="1200150" lvl="2" indent="-285750" algn="just">
              <a:buFont typeface="Arial" panose="020B0604020202020204" pitchFamily="34" charset="0"/>
              <a:buChar char="•"/>
            </a:pPr>
            <a:r>
              <a:rPr lang="es-ES" sz="2400" dirty="0"/>
              <a:t>Recompensas: cada acción tiene una recompensa o castigo para indicar si lo está haciendo bien o mal.</a:t>
            </a:r>
          </a:p>
        </p:txBody>
      </p:sp>
    </p:spTree>
    <p:extLst>
      <p:ext uri="{BB962C8B-B14F-4D97-AF65-F5344CB8AC3E}">
        <p14:creationId xmlns:p14="http://schemas.microsoft.com/office/powerpoint/2010/main" val="7096128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1855</TotalTime>
  <Words>2223</Words>
  <Application>Microsoft Office PowerPoint</Application>
  <PresentationFormat>Panorámica</PresentationFormat>
  <Paragraphs>370</Paragraphs>
  <Slides>53</Slides>
  <Notes>36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53</vt:i4>
      </vt:variant>
    </vt:vector>
  </HeadingPairs>
  <TitlesOfParts>
    <vt:vector size="61" baseType="lpstr">
      <vt:lpstr>Arial</vt:lpstr>
      <vt:lpstr>Calibri</vt:lpstr>
      <vt:lpstr>Calibri Light</vt:lpstr>
      <vt:lpstr>Open Sans</vt:lpstr>
      <vt:lpstr>Open Sans Light</vt:lpstr>
      <vt:lpstr>Symbol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lopez</dc:creator>
  <cp:lastModifiedBy>carlos lopez</cp:lastModifiedBy>
  <cp:revision>109</cp:revision>
  <dcterms:created xsi:type="dcterms:W3CDTF">2021-01-22T17:05:26Z</dcterms:created>
  <dcterms:modified xsi:type="dcterms:W3CDTF">2021-04-26T20:17:43Z</dcterms:modified>
</cp:coreProperties>
</file>